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8" r:id="rId2"/>
  </p:sldMasterIdLst>
  <p:notesMasterIdLst>
    <p:notesMasterId r:id="rId68"/>
  </p:notesMasterIdLst>
  <p:sldIdLst>
    <p:sldId id="263" r:id="rId3"/>
    <p:sldId id="264" r:id="rId4"/>
    <p:sldId id="265" r:id="rId5"/>
    <p:sldId id="267" r:id="rId6"/>
    <p:sldId id="332" r:id="rId7"/>
    <p:sldId id="266" r:id="rId8"/>
    <p:sldId id="268" r:id="rId9"/>
    <p:sldId id="269" r:id="rId10"/>
    <p:sldId id="270" r:id="rId11"/>
    <p:sldId id="335" r:id="rId12"/>
    <p:sldId id="336" r:id="rId13"/>
    <p:sldId id="337" r:id="rId14"/>
    <p:sldId id="339" r:id="rId15"/>
    <p:sldId id="273" r:id="rId16"/>
    <p:sldId id="274" r:id="rId17"/>
    <p:sldId id="329" r:id="rId18"/>
    <p:sldId id="275" r:id="rId19"/>
    <p:sldId id="276" r:id="rId20"/>
    <p:sldId id="340" r:id="rId21"/>
    <p:sldId id="327" r:id="rId22"/>
    <p:sldId id="277" r:id="rId23"/>
    <p:sldId id="278" r:id="rId24"/>
    <p:sldId id="308" r:id="rId25"/>
    <p:sldId id="331" r:id="rId26"/>
    <p:sldId id="307" r:id="rId27"/>
    <p:sldId id="33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311" r:id="rId47"/>
    <p:sldId id="299" r:id="rId48"/>
    <p:sldId id="300" r:id="rId49"/>
    <p:sldId id="301" r:id="rId50"/>
    <p:sldId id="302" r:id="rId51"/>
    <p:sldId id="303" r:id="rId52"/>
    <p:sldId id="304" r:id="rId53"/>
    <p:sldId id="305" r:id="rId54"/>
    <p:sldId id="306" r:id="rId55"/>
    <p:sldId id="317" r:id="rId56"/>
    <p:sldId id="315" r:id="rId57"/>
    <p:sldId id="316" r:id="rId58"/>
    <p:sldId id="318" r:id="rId59"/>
    <p:sldId id="319" r:id="rId60"/>
    <p:sldId id="320" r:id="rId61"/>
    <p:sldId id="322" r:id="rId62"/>
    <p:sldId id="323" r:id="rId63"/>
    <p:sldId id="324" r:id="rId64"/>
    <p:sldId id="325" r:id="rId65"/>
    <p:sldId id="326" r:id="rId66"/>
    <p:sldId id="328" r:id="rId67"/>
  </p:sldIdLst>
  <p:sldSz cx="9144000" cy="5715000" type="screen16x10"/>
  <p:notesSz cx="6858000" cy="9144000"/>
  <p:defaultTextStyle>
    <a:defPPr>
      <a:defRPr lang="nb-NO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sfarg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 autoAdjust="0"/>
    <p:restoredTop sz="76786" autoAdjust="0"/>
  </p:normalViewPr>
  <p:slideViewPr>
    <p:cSldViewPr snapToGrid="0" snapToObjects="1">
      <p:cViewPr>
        <p:scale>
          <a:sx n="90" d="100"/>
          <a:sy n="90" d="100"/>
        </p:scale>
        <p:origin x="1496" y="14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notesMaster" Target="notesMasters/notesMaster1.xml"/><Relationship Id="rId69" Type="http://schemas.openxmlformats.org/officeDocument/2006/relationships/presProps" Target="presProps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60928-AB03-E746-B4BC-F2698E7C5E1B}" type="datetimeFigureOut">
              <a:rPr lang="nb-NO" smtClean="0"/>
              <a:t>29.01.2016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 dirty="0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3082D-5F7B-6D41-8DEB-FBE98006B959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3087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Arial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Ca</a:t>
            </a:r>
            <a:r>
              <a:rPr lang="nb-NO" dirty="0" smtClean="0"/>
              <a:t> 10. min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87671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Ca</a:t>
            </a:r>
            <a:r>
              <a:rPr lang="nb-NO" dirty="0" smtClean="0"/>
              <a:t> 10. min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23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0535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Ca</a:t>
            </a:r>
            <a:r>
              <a:rPr lang="nb-NO" dirty="0" smtClean="0"/>
              <a:t> 30.</a:t>
            </a:r>
            <a:r>
              <a:rPr lang="nb-NO" baseline="0" dirty="0" smtClean="0"/>
              <a:t> min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27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2890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8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b-NO" dirty="0">
                <a:ea typeface="ＭＳ Ｐゴシック" charset="0"/>
                <a:cs typeface="ＭＳ Ｐゴシック" charset="0"/>
              </a:rPr>
              <a:t>Vedtektene gir en oppskrift på hvordan årsmøtet skal arrangeres og hva som må forberedes</a:t>
            </a:r>
          </a:p>
        </p:txBody>
      </p:sp>
      <p:sp>
        <p:nvSpPr>
          <p:cNvPr id="50179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4440193-09E2-C142-A8AD-887634CF8E65}" type="slidenum">
              <a:rPr lang="nn-NO" sz="1200"/>
              <a:pPr eaLnBrk="1" hangingPunct="1"/>
              <a:t>30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761069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0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3251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08DB0E0-0FBE-FF45-BA4A-0DC88F2258DC}" type="slidenum">
              <a:rPr lang="nn-NO" sz="1200"/>
              <a:pPr eaLnBrk="1" hangingPunct="1"/>
              <a:t>32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879089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6322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6323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B2471B8-ADEB-E24B-ABAF-63ECFDE9442E}" type="slidenum">
              <a:rPr lang="nn-NO" sz="1200"/>
              <a:pPr eaLnBrk="1" hangingPunct="1"/>
              <a:t>34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1773655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0418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0419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D903A2B-4BBC-6B40-83D0-0C49CCC2D681}" type="slidenum">
              <a:rPr lang="nn-NO" sz="1200"/>
              <a:pPr eaLnBrk="1" hangingPunct="1"/>
              <a:t>37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2749589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2466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2467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953B01D-01F6-C243-BA66-9F62C521D5B6}" type="slidenum">
              <a:rPr lang="nn-NO" sz="1200"/>
              <a:pPr eaLnBrk="1" hangingPunct="1"/>
              <a:t>38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1998420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Planlegg skolering nå.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39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0726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b-NO" dirty="0">
                <a:ea typeface="ＭＳ Ｐゴシック" charset="0"/>
                <a:cs typeface="ＭＳ Ｐゴシック" charset="0"/>
              </a:rPr>
              <a:t>Brukes til hjelp dersom det er behov</a:t>
            </a:r>
          </a:p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F1360E5-0F14-034B-B030-35C7802C5D91}" type="slidenum">
              <a:rPr lang="nb-NO" sz="1200"/>
              <a:pPr eaLnBrk="1" hangingPunct="1"/>
              <a:t>42</a:t>
            </a:fld>
            <a:endParaRPr lang="nb-NO" sz="1200"/>
          </a:p>
        </p:txBody>
      </p:sp>
    </p:spTree>
    <p:extLst>
      <p:ext uri="{BB962C8B-B14F-4D97-AF65-F5344CB8AC3E}">
        <p14:creationId xmlns:p14="http://schemas.microsoft.com/office/powerpoint/2010/main" val="1082203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764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Medlemmene utgjør lokallag</a:t>
            </a:r>
          </a:p>
          <a:p>
            <a:r>
              <a:rPr lang="nb-NO" dirty="0" smtClean="0"/>
              <a:t>Medlemmene bestemmer – årsmøtet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b-NO" dirty="0" smtClean="0"/>
              <a:t>Lokallagsstyret står for den ”daglige” medlemskontakten</a:t>
            </a:r>
          </a:p>
          <a:p>
            <a:endParaRPr lang="nb-NO" dirty="0" smtClean="0"/>
          </a:p>
          <a:p>
            <a:r>
              <a:rPr lang="nb-NO" dirty="0" smtClean="0"/>
              <a:t>Lokallag vs. Gruppe</a:t>
            </a:r>
          </a:p>
          <a:p>
            <a:pPr lvl="1"/>
            <a:r>
              <a:rPr lang="nb-NO" dirty="0" smtClean="0"/>
              <a:t>Lokallaget utvikler ny politikk og utvikler organisasjonen</a:t>
            </a:r>
          </a:p>
          <a:p>
            <a:pPr lvl="1"/>
            <a:r>
              <a:rPr lang="nb-NO" dirty="0" smtClean="0"/>
              <a:t>Gruppen lever på vedtatt politikk</a:t>
            </a:r>
          </a:p>
          <a:p>
            <a:endParaRPr lang="nb-NO" dirty="0" smtClean="0"/>
          </a:p>
          <a:p>
            <a:r>
              <a:rPr lang="nb-NO" dirty="0" smtClean="0"/>
              <a:t>Lokallaget kan søke</a:t>
            </a:r>
            <a:r>
              <a:rPr lang="nb-NO" baseline="0" dirty="0" smtClean="0"/>
              <a:t> støtte i Fylkesstyret og VHO</a:t>
            </a:r>
          </a:p>
          <a:p>
            <a:r>
              <a:rPr lang="nb-NO" baseline="0" dirty="0" smtClean="0"/>
              <a:t>Lokallaget gir innspill til fylket og Venstre sentralt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695380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Plassholder for lysbil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1682" name="Plassholder for nota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b-NO" dirty="0" smtClean="0">
                <a:ea typeface="ＭＳ Ｐゴシック" charset="0"/>
                <a:cs typeface="ＭＳ Ｐゴシック" charset="0"/>
              </a:rPr>
              <a:t>Få </a:t>
            </a:r>
            <a:r>
              <a:rPr lang="nb-NO" dirty="0">
                <a:ea typeface="ＭＳ Ｐゴシック" charset="0"/>
                <a:cs typeface="ＭＳ Ｐゴシック" charset="0"/>
              </a:rPr>
              <a:t>gjerne innspill fra deltakerne og gi gjerne VHO disse innspillene </a:t>
            </a:r>
            <a:r>
              <a:rPr lang="nb-NO" dirty="0">
                <a:ea typeface="ＭＳ Ｐゴシック" charset="0"/>
                <a:cs typeface="ＭＳ Ｐゴシック" charset="0"/>
                <a:sym typeface="Wingdings" charset="0"/>
              </a:rPr>
              <a:t></a:t>
            </a:r>
            <a:endParaRPr lang="nb-NO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Plassholder for lysbildenumm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5A6C1D9-81F0-CA48-90B4-B44ADE103AE1}" type="slidenum">
              <a:rPr lang="nn-NO" sz="1200"/>
              <a:pPr eaLnBrk="1" hangingPunct="1"/>
              <a:t>44</a:t>
            </a:fld>
            <a:endParaRPr lang="nn-NO" sz="1200"/>
          </a:p>
        </p:txBody>
      </p:sp>
    </p:spTree>
    <p:extLst>
      <p:ext uri="{BB962C8B-B14F-4D97-AF65-F5344CB8AC3E}">
        <p14:creationId xmlns:p14="http://schemas.microsoft.com/office/powerpoint/2010/main" val="3420355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3730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b-NO" dirty="0" smtClean="0">
                <a:ea typeface="ＭＳ Ｐゴシック" charset="0"/>
                <a:cs typeface="ＭＳ Ｐゴシック" charset="0"/>
              </a:rPr>
              <a:t>Ved blir laget opplæringsvideo</a:t>
            </a:r>
            <a:r>
              <a:rPr lang="nb-NO" baseline="0" dirty="0" smtClean="0">
                <a:ea typeface="ＭＳ Ｐゴシック" charset="0"/>
                <a:cs typeface="ＭＳ Ｐゴシック" charset="0"/>
              </a:rPr>
              <a:t> for de nye nettsidene</a:t>
            </a:r>
            <a:endParaRPr lang="nb-NO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753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Rot="1" noChangeAspect="1"/>
          </p:cNvSpPr>
          <p:nvPr>
            <p:ph type="sldImg"/>
          </p:nvPr>
        </p:nvSpPr>
        <p:spPr bwMode="auto"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75778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nb-NO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190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Ca. 30 min. Inkl. Oppgave på </a:t>
            </a:r>
            <a:r>
              <a:rPr lang="nb-NO" dirty="0" err="1" smtClean="0"/>
              <a:t>ca</a:t>
            </a:r>
            <a:r>
              <a:rPr lang="nb-NO" dirty="0" smtClean="0"/>
              <a:t> 15. min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48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173039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Vær forberedt på å fortelle deltakerne deres medlemsnummer.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53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735278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Ca</a:t>
            </a:r>
            <a:r>
              <a:rPr lang="nb-NO" dirty="0" smtClean="0"/>
              <a:t> 15.</a:t>
            </a:r>
            <a:r>
              <a:rPr lang="nb-NO" baseline="0" dirty="0" smtClean="0"/>
              <a:t> min – Fortell at dette sendes ut og at vi nå raskt skal se igjennom</a:t>
            </a:r>
          </a:p>
          <a:p>
            <a:r>
              <a:rPr lang="nb-NO" baseline="0" dirty="0" smtClean="0"/>
              <a:t>Ta gjerne imot innspill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54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965620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Tips også de som har glemt årsmelding til VHO og </a:t>
            </a:r>
            <a:r>
              <a:rPr lang="nb-NO" dirty="0" err="1" smtClean="0"/>
              <a:t>Brønnøysundsregisteret</a:t>
            </a:r>
            <a:r>
              <a:rPr lang="nb-NO" dirty="0" smtClean="0"/>
              <a:t> om å gjøre det nå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65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40992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Hentet fra Handlingsplanen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0780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Noter gode ideer til informering og </a:t>
            </a:r>
            <a:r>
              <a:rPr lang="nb-NO" dirty="0" smtClean="0"/>
              <a:t>inkludering av </a:t>
            </a:r>
            <a:r>
              <a:rPr lang="nb-NO" dirty="0" smtClean="0"/>
              <a:t>medlemmer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27131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Fra Handlingsplanen: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Venstre skal praktisere en organisasjonskultur med basis i sitt ideologiske verdigrunnlag. Menneskers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ulikhet skal respekteres, og holdninger skal preges av toleranse. Venstre, Venstres politikk og partiets tillits og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folkevalgte skal bli oppfattet i tråd med verdiene som i følge våre egne medlemmer er spesielt markante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for oss: Liberal. Fremtidsrettet. Nytenkende. Inkluderende. Tolerant. Rettferdig.</a:t>
            </a:r>
          </a:p>
          <a:p>
            <a:endParaRPr lang="nb-NO" sz="1200" b="0" i="0" u="none" strike="noStrike" kern="1200" baseline="0" dirty="0" smtClean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Venstre er uavhengig av særinteresser. Partiorganisasjonen skal vise den samme respekt ovenfor alle som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ønsker oppmerksomhet om sine saker og interesser. Venstre tar ikke imot økonomiske bidrag fra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interesseorganisasjoner eller andre som stiller betingelser for sin støtte.</a:t>
            </a:r>
          </a:p>
          <a:p>
            <a:endParaRPr lang="nb-NO" sz="1200" b="0" i="0" u="none" strike="noStrike" kern="1200" baseline="0" dirty="0" smtClean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Venstre skal være et åpent politisk parti, der medlemmene har eierskap til beslutninger og forvaltning.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Organisasjonen skal i alle ledd være preget av åpenhet for nye ideer og tiltak, og medlemmene skal oppleve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at de er mennesker med viktige bidrag. Meningsbryting og debatt er avgjørende for å fatte riktige vedtak, og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kraften i det gode argument skal verdsettes.</a:t>
            </a:r>
          </a:p>
          <a:p>
            <a:endParaRPr lang="nb-NO" sz="1200" b="0" i="0" u="none" strike="noStrike" kern="1200" baseline="0" dirty="0" smtClean="0">
              <a:solidFill>
                <a:schemeClr val="tx1"/>
              </a:solidFill>
              <a:latin typeface="Arial"/>
              <a:ea typeface="+mn-ea"/>
              <a:cs typeface="+mn-cs"/>
            </a:endParaRP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Venstre skal være preget av en inkluderende kultur. Demokratiske prosesser og vedtatte programmer skal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respekteres i det daglige arbeidet. Alle medlemmer skal informeres godt om partiets arbeid og så langt det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er praktisk mulig tas med på råd. Tillitsvalgte skal bruke media offensivt, slik at partiets velgere gjøres kjent</a:t>
            </a:r>
          </a:p>
          <a:p>
            <a:r>
              <a:rPr lang="nb-NO" sz="1200" b="0" i="0" u="none" strike="noStrike" kern="1200" baseline="0" dirty="0" smtClean="0">
                <a:solidFill>
                  <a:schemeClr val="tx1"/>
                </a:solidFill>
                <a:latin typeface="Arial"/>
                <a:ea typeface="+mn-ea"/>
                <a:cs typeface="+mn-cs"/>
              </a:rPr>
              <a:t>med partiets vurderinger i den aktive samfunnsdebatten.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72583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Mulighet for å påvirke nasjonen via nasjonal politikk</a:t>
            </a:r>
          </a:p>
          <a:p>
            <a:r>
              <a:rPr lang="nb-NO" dirty="0" smtClean="0"/>
              <a:t>Muligheten er størst før 1. mai</a:t>
            </a:r>
          </a:p>
          <a:p>
            <a:r>
              <a:rPr lang="nb-NO" dirty="0" smtClean="0"/>
              <a:t>Mulighet</a:t>
            </a:r>
            <a:r>
              <a:rPr lang="nb-NO" baseline="0" dirty="0" smtClean="0"/>
              <a:t> for å engasjere medlemmer</a:t>
            </a:r>
          </a:p>
          <a:p>
            <a:r>
              <a:rPr lang="nb-NO" baseline="0" dirty="0" smtClean="0"/>
              <a:t>Mange medlemmer er mer opptatt av rikspolitikk enn lokale saker. De trenger også et tilbud, gruppemøter frister ikke denne gruppen.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2175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 smtClean="0"/>
              <a:t>Ca</a:t>
            </a:r>
            <a:r>
              <a:rPr lang="nb-NO" dirty="0" smtClean="0"/>
              <a:t> 15. min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82804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smtClean="0"/>
              <a:t>I den grad det er mulig bør styret</a:t>
            </a:r>
            <a:r>
              <a:rPr lang="nb-NO" baseline="0" dirty="0" smtClean="0"/>
              <a:t> komme frem til en omforent beslutning. Men til syvende og sist må en beslutning fattes. Ikke hver redd for å votere etter en lang og grundig debatt. Kanskje er det bedre å gjøre noe enn å diskutere til evig tid hva som er best og gjøre.</a:t>
            </a:r>
          </a:p>
          <a:p>
            <a:endParaRPr lang="nb-NO" baseline="0" dirty="0" smtClean="0"/>
          </a:p>
          <a:p>
            <a:r>
              <a:rPr lang="nb-NO" baseline="0" dirty="0" smtClean="0"/>
              <a:t>Skap en kultur for å akseptere og være lojal til beslutninger. De fleste kan akseptere et resultat så lenge de mener prosess frem dit har vært god.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57791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aseline="0" dirty="0" smtClean="0"/>
              <a:t>Hopp over denne dersom tiden blir knapp...</a:t>
            </a:r>
          </a:p>
          <a:p>
            <a:r>
              <a:rPr lang="nb-NO" baseline="0" dirty="0" smtClean="0"/>
              <a:t>I og med at året fortsatt er ungt er denne meget aktuell...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3082D-5F7B-6D41-8DEB-FBE98006B959}" type="slidenum">
              <a:rPr lang="nb-NO" smtClean="0"/>
              <a:t>22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0929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842963" y="1243013"/>
            <a:ext cx="5427662" cy="2727325"/>
          </a:xfrm>
          <a:prstGeom prst="rect">
            <a:avLst/>
          </a:prstGeom>
          <a:noFill/>
          <a:ln w="635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b-NO"/>
          </a:p>
        </p:txBody>
      </p:sp>
      <p:pic>
        <p:nvPicPr>
          <p:cNvPr id="5" name="Bilde 7" descr="Venstre_horisontallogo_rgb_posit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550" y="180975"/>
            <a:ext cx="2160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38833" y="2694631"/>
            <a:ext cx="4861393" cy="122502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42763" y="4324233"/>
            <a:ext cx="6400800" cy="27542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581729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685800" y="1651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51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BE8C35-FD82-D44E-AD11-1F2C3B8F5A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716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9388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8634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868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35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9394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998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439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9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12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ktangel 3"/>
          <p:cNvSpPr/>
          <p:nvPr/>
        </p:nvSpPr>
        <p:spPr>
          <a:xfrm>
            <a:off x="842963" y="1243013"/>
            <a:ext cx="5427662" cy="2727325"/>
          </a:xfrm>
          <a:prstGeom prst="rect">
            <a:avLst/>
          </a:prstGeom>
          <a:noFill/>
          <a:ln w="635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b-NO"/>
          </a:p>
        </p:txBody>
      </p:sp>
      <p:pic>
        <p:nvPicPr>
          <p:cNvPr id="5" name="Bilde 7" descr="Venstre_horisontallogo_rgb_negativ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013" y="166688"/>
            <a:ext cx="2146300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138833" y="2694631"/>
            <a:ext cx="4861393" cy="1225021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accent6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842763" y="4324233"/>
            <a:ext cx="6400800" cy="27542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accent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smtClean="0"/>
              <a:t>Klikk for å redigere undertittelstil i malen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6974900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311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38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6" descr="Venstre_logosymbol_rgb_posit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28600"/>
            <a:ext cx="94932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bg1">
                    <a:lumMod val="10000"/>
                  </a:schemeClr>
                </a:solidFill>
              </a:defRPr>
            </a:lvl1pPr>
            <a:lvl2pPr marL="742950" indent="-285750">
              <a:buFont typeface="Lucida Grande"/>
              <a:buChar char="-"/>
              <a:defRPr sz="2000">
                <a:solidFill>
                  <a:schemeClr val="bg1">
                    <a:lumMod val="10000"/>
                  </a:schemeClr>
                </a:solidFill>
              </a:defRPr>
            </a:lvl2pPr>
            <a:lvl3pPr marL="1143000" indent="-228600">
              <a:buFont typeface="Courier New"/>
              <a:buChar char="o"/>
              <a:defRPr sz="1800">
                <a:solidFill>
                  <a:schemeClr val="bg1">
                    <a:lumMod val="10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10000"/>
                  </a:schemeClr>
                </a:solidFill>
              </a:defRPr>
            </a:lvl4pPr>
            <a:lvl5pPr>
              <a:defRPr>
                <a:solidFill>
                  <a:schemeClr val="bg1">
                    <a:lumMod val="10000"/>
                  </a:schemeClr>
                </a:solidFill>
              </a:defRPr>
            </a:lvl5pPr>
          </a:lstStyle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FC33C-68EC-8E47-BDEB-7BA97C859557}" type="datetimeFigureOut">
              <a:rPr lang="nb-NO"/>
              <a:pPr>
                <a:defRPr/>
              </a:pPr>
              <a:t>29.01.2016</a:t>
            </a:fld>
            <a:endParaRPr lang="nb-NO"/>
          </a:p>
        </p:txBody>
      </p:sp>
      <p:sp>
        <p:nvSpPr>
          <p:cNvPr id="6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9223-E788-4743-9036-89F5F1F940F4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963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6" descr="Venstre_logosymbol_rgb_posit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28600"/>
            <a:ext cx="94932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609C9-ACE5-8A4C-AFD8-E8598AF71390}" type="datetimeFigureOut">
              <a:rPr lang="nb-NO"/>
              <a:pPr>
                <a:defRPr/>
              </a:pPr>
              <a:t>29.01.2016</a:t>
            </a:fld>
            <a:endParaRPr lang="nb-NO"/>
          </a:p>
        </p:txBody>
      </p:sp>
      <p:sp>
        <p:nvSpPr>
          <p:cNvPr id="5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D1A6-8469-0149-9BE3-DFD9AFEEBA0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7718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tel og innhol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6" descr="Venstre_logosymbol_rgb_posit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28600"/>
            <a:ext cx="94932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5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A5DF9-842E-1846-BD1C-28A35E5CA3DE}" type="datetimeFigureOut">
              <a:rPr lang="nb-NO"/>
              <a:pPr>
                <a:defRPr/>
              </a:pPr>
              <a:t>29.01.2016</a:t>
            </a:fld>
            <a:endParaRPr lang="nb-NO"/>
          </a:p>
        </p:txBody>
      </p:sp>
      <p:sp>
        <p:nvSpPr>
          <p:cNvPr id="6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1DF0-1BEB-1940-9BB1-D9A7D7F97855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1063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Bare titt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6" descr="Venstre_logosymbol_rgb_positiv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838" y="228600"/>
            <a:ext cx="949325" cy="95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4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040AA-D691-844F-8972-18780C9FB251}" type="datetimeFigureOut">
              <a:rPr lang="nb-NO"/>
              <a:pPr>
                <a:defRPr/>
              </a:pPr>
              <a:t>29.01.2016</a:t>
            </a:fld>
            <a:endParaRPr lang="nb-NO"/>
          </a:p>
        </p:txBody>
      </p:sp>
      <p:sp>
        <p:nvSpPr>
          <p:cNvPr id="5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1EEB9-7CB8-FF4C-A33C-18512580CD6B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706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n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0E9B8-77EC-2048-A9F3-95A52B7B27CE}" type="datetime1">
              <a:rPr lang="nn-NO"/>
              <a:pPr>
                <a:defRPr/>
              </a:pPr>
              <a:t>29.01.2016</a:t>
            </a:fld>
            <a:endParaRPr lang="nn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n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2858C-9896-7C40-AFD9-252B28F964E8}" type="slidenum">
              <a:rPr lang="nn-NO"/>
              <a:pPr>
                <a:defRPr/>
              </a:pPr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3693688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D8628-4FD4-5348-AB15-F1E3668DC85F}" type="datetime1">
              <a:rPr lang="nn-NO"/>
              <a:pPr>
                <a:defRPr/>
              </a:pPr>
              <a:t>29.01.2016</a:t>
            </a:fld>
            <a:endParaRPr lang="nn-NO"/>
          </a:p>
        </p:txBody>
      </p:sp>
      <p:sp>
        <p:nvSpPr>
          <p:cNvPr id="3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n-NO"/>
          </a:p>
        </p:txBody>
      </p:sp>
      <p:sp>
        <p:nvSpPr>
          <p:cNvPr id="4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2E666-D4BB-3841-8C68-4D3F78D5FCB0}" type="slidenum">
              <a:rPr lang="nn-NO"/>
              <a:pPr>
                <a:defRPr/>
              </a:pPr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504538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tel og skjematisk tegning eller organisasjonsk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85800" y="508000"/>
            <a:ext cx="7772400" cy="9525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SmartArt 2"/>
          <p:cNvSpPr>
            <a:spLocks noGrp="1"/>
          </p:cNvSpPr>
          <p:nvPr>
            <p:ph type="dgm" idx="1"/>
          </p:nvPr>
        </p:nvSpPr>
        <p:spPr>
          <a:xfrm>
            <a:off x="685800" y="1651000"/>
            <a:ext cx="7772400" cy="3429000"/>
          </a:xfrm>
        </p:spPr>
        <p:txBody>
          <a:bodyPr/>
          <a:lstStyle/>
          <a:p>
            <a:pPr lvl="0"/>
            <a:endParaRPr lang="nb-NO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02202C-D522-C042-BF1F-567F82920ED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418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Plassholder for tittel 1"/>
          <p:cNvSpPr>
            <a:spLocks noGrp="1"/>
          </p:cNvSpPr>
          <p:nvPr>
            <p:ph type="title"/>
          </p:nvPr>
        </p:nvSpPr>
        <p:spPr bwMode="auto">
          <a:xfrm>
            <a:off x="862272" y="228600"/>
            <a:ext cx="7368504" cy="952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dirty="0"/>
              <a:t>Klikk for å redigere tittelstil</a:t>
            </a:r>
          </a:p>
        </p:txBody>
      </p:sp>
      <p:sp>
        <p:nvSpPr>
          <p:cNvPr id="1027" name="Plassholder for tekst 2"/>
          <p:cNvSpPr>
            <a:spLocks noGrp="1"/>
          </p:cNvSpPr>
          <p:nvPr>
            <p:ph type="body" idx="1"/>
          </p:nvPr>
        </p:nvSpPr>
        <p:spPr bwMode="auto">
          <a:xfrm>
            <a:off x="862272" y="1333500"/>
            <a:ext cx="7368504" cy="37719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dirty="0"/>
              <a:t>Klikk for å redigere tekststiler i malen</a:t>
            </a:r>
          </a:p>
          <a:p>
            <a:pPr lvl="1"/>
            <a:r>
              <a:rPr lang="nb-NO" dirty="0"/>
              <a:t>Andre nivå</a:t>
            </a:r>
          </a:p>
          <a:p>
            <a:pPr lvl="2"/>
            <a:r>
              <a:rPr lang="nb-NO" dirty="0"/>
              <a:t>Tredje nivå</a:t>
            </a:r>
          </a:p>
          <a:p>
            <a:pPr lvl="3"/>
            <a:r>
              <a:rPr lang="nb-NO" dirty="0"/>
              <a:t>Fjerde nivå</a:t>
            </a:r>
          </a:p>
          <a:p>
            <a:pPr lvl="4"/>
            <a:r>
              <a:rPr lang="nb-NO" dirty="0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6959FF-749A-FA43-84D0-8EAEDB06524D}" type="datetimeFigureOut">
              <a:rPr lang="nb-NO"/>
              <a:pPr>
                <a:defRPr/>
              </a:pPr>
              <a:t>29.01.2016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1164770-4B59-7249-A51D-61114B4FB5D6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90" r:id="rId9"/>
    <p:sldLayoutId id="2147483691" r:id="rId10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2100" b="1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bg1">
              <a:lumMod val="10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700" kern="1200">
          <a:solidFill>
            <a:schemeClr val="bg1">
              <a:lumMod val="10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bg1">
              <a:lumMod val="10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bg1">
              <a:lumMod val="10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bg1">
              <a:lumMod val="10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F9B300-77C0-9349-8DB1-C2A0E3C67BAF}" type="datetimeFigureOut">
              <a:rPr lang="nb-NO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29.01.2016</a:t>
            </a:fld>
            <a:endParaRPr lang="nb-NO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nb-NO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05F2E06-1A25-674F-9744-258CAB8DA6DB}" type="slidenum">
              <a:rPr lang="nb-NO" smtClean="0">
                <a:solidFill>
                  <a:prstClr val="black">
                    <a:tint val="75000"/>
                  </a:prstClr>
                </a:solidFill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b-NO" dirty="0">
              <a:solidFill>
                <a:prstClr val="black">
                  <a:tint val="75000"/>
                </a:prstClr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043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ogbedreskaldetbli.no/metoder_verktoy/Verktoykasse/Forankre_og_organisere_forbedringsarbeidet/SWOT-analyse/1252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www.partistotte.no" TargetMode="External"/><Relationship Id="rId3" Type="http://schemas.openxmlformats.org/officeDocument/2006/relationships/hyperlink" Target="http://www.partifinansiering.n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nstre.no/aarsmelding" TargetMode="External"/><Relationship Id="rId4" Type="http://schemas.openxmlformats.org/officeDocument/2006/relationships/hyperlink" Target="http://www.venstre.no/vo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istotte.no" TargetMode="External"/><Relationship Id="rId4" Type="http://schemas.openxmlformats.org/officeDocument/2006/relationships/hyperlink" Target="http://www.partifinansiering.no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venstre.no/vo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medlem.venstre.no" TargetMode="External"/><Relationship Id="rId4" Type="http://schemas.openxmlformats.org/officeDocument/2006/relationships/hyperlink" Target="http://www.venstre.no/nettbutikk" TargetMode="External"/><Relationship Id="rId5" Type="http://schemas.openxmlformats.org/officeDocument/2006/relationships/hyperlink" Target="mailto:skolen@venstre.no" TargetMode="External"/><Relationship Id="rId6" Type="http://schemas.openxmlformats.org/officeDocument/2006/relationships/hyperlink" Target="http://www.venstre.no/vo" TargetMode="External"/><Relationship Id="rId7" Type="http://schemas.openxmlformats.org/officeDocument/2006/relationships/hyperlink" Target="http://www.venstre.no/vlg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enstre.no/frivillig" TargetMode="External"/><Relationship Id="rId4" Type="http://schemas.openxmlformats.org/officeDocument/2006/relationships/hyperlink" Target="http://www.venstre.no/donasjon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support@venstre.no" TargetMode="Externa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hyperlink" Target="medlem.venstre.no" TargetMode="Externa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partistotte.no" TargetMode="External"/><Relationship Id="rId3" Type="http://schemas.openxmlformats.org/officeDocument/2006/relationships/hyperlink" Target="NULL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partistotte.no" TargetMode="External"/><Relationship Id="rId3" Type="http://schemas.openxmlformats.org/officeDocument/2006/relationships/hyperlink" Target="NULL" TargetMode="Externa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NUL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venstre.no/vedtekt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Til den som leder bolken</a:t>
            </a:r>
          </a:p>
        </p:txBody>
      </p:sp>
      <p:sp>
        <p:nvSpPr>
          <p:cNvPr id="26626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  <a:latin typeface="Arial"/>
                <a:ea typeface="ＭＳ Ｐゴシック" charset="0"/>
              </a:rPr>
              <a:t>Forberedelser</a:t>
            </a:r>
          </a:p>
          <a:p>
            <a:r>
              <a:rPr lang="nb-NO" dirty="0" smtClean="0">
                <a:latin typeface="Arial"/>
              </a:rPr>
              <a:t>Skriv ut presentasjonen med </a:t>
            </a:r>
            <a:r>
              <a:rPr lang="nb-NO" dirty="0" smtClean="0">
                <a:latin typeface="Arial"/>
              </a:rPr>
              <a:t>notatark</a:t>
            </a:r>
          </a:p>
          <a:p>
            <a:r>
              <a:rPr lang="nb-NO" dirty="0" smtClean="0">
                <a:latin typeface="Arial"/>
              </a:rPr>
              <a:t>Kjør </a:t>
            </a:r>
            <a:r>
              <a:rPr lang="nb-NO" dirty="0" smtClean="0">
                <a:latin typeface="Arial"/>
              </a:rPr>
              <a:t>presentasjonen i ”ekstern skjerm” modus for å få se forbrukt tid og notater i presentasjonen</a:t>
            </a:r>
          </a:p>
          <a:p>
            <a:pPr marL="0" indent="0">
              <a:buNone/>
            </a:pPr>
            <a:r>
              <a:rPr lang="nb-NO" b="1" dirty="0" smtClean="0">
                <a:solidFill>
                  <a:srgbClr val="003333"/>
                </a:solidFill>
                <a:latin typeface="Arial"/>
                <a:ea typeface="ＭＳ Ｐゴシック" charset="0"/>
              </a:rPr>
              <a:t>Informasjon</a:t>
            </a:r>
          </a:p>
          <a:p>
            <a:r>
              <a:rPr lang="nb-NO" dirty="0" smtClean="0">
                <a:latin typeface="Arial"/>
                <a:ea typeface="ＭＳ Ｐゴシック" charset="0"/>
              </a:rPr>
              <a:t>Presentasjonen tar </a:t>
            </a:r>
            <a:r>
              <a:rPr lang="nb-NO" dirty="0" err="1" smtClean="0">
                <a:latin typeface="Arial"/>
                <a:ea typeface="ＭＳ Ｐゴシック" charset="0"/>
              </a:rPr>
              <a:t>ca</a:t>
            </a:r>
            <a:r>
              <a:rPr lang="nb-NO" dirty="0" smtClean="0">
                <a:latin typeface="Arial"/>
                <a:ea typeface="ＭＳ Ｐゴシック" charset="0"/>
              </a:rPr>
              <a:t> 2 timer</a:t>
            </a:r>
          </a:p>
          <a:p>
            <a:pPr lvl="1"/>
            <a:r>
              <a:rPr lang="nb-NO" dirty="0" smtClean="0">
                <a:latin typeface="Arial"/>
              </a:rPr>
              <a:t>Men vurder hva som er viktigst i ditt fylke ref. kartleggingen av status i lokallagene</a:t>
            </a:r>
            <a:endParaRPr lang="nb-NO" dirty="0" smtClean="0">
              <a:latin typeface="Arial"/>
              <a:ea typeface="ＭＳ Ｐゴシック" charset="0"/>
            </a:endParaRPr>
          </a:p>
          <a:p>
            <a:r>
              <a:rPr lang="nb-NO" dirty="0" smtClean="0">
                <a:latin typeface="Arial"/>
              </a:rPr>
              <a:t>På enkelte sider det kommentarer til den som leder samlingen, bruk gjerne disse som støtte</a:t>
            </a:r>
          </a:p>
          <a:p>
            <a:r>
              <a:rPr lang="nb-NO" dirty="0" smtClean="0">
                <a:latin typeface="Arial"/>
                <a:ea typeface="ＭＳ Ｐゴシック" charset="0"/>
              </a:rPr>
              <a:t>Gjør notater av innspill fra lagene og send disse til VHO</a:t>
            </a:r>
          </a:p>
          <a:p>
            <a:r>
              <a:rPr lang="nb-NO" dirty="0" smtClean="0">
                <a:latin typeface="Arial"/>
              </a:rPr>
              <a:t>Sett gjerne av en kort 10. min pause</a:t>
            </a:r>
            <a:endParaRPr lang="nb-NO" dirty="0" smtClean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b-NO" dirty="0" smtClean="0"/>
              <a:t>Lokallagets viktigste oppgaver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Lokallagslederskolering – fylkesårsmøte 2016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74751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Hovedoppgaver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Utvikle politikk</a:t>
            </a:r>
          </a:p>
          <a:p>
            <a:r>
              <a:rPr lang="nb-NO" dirty="0" smtClean="0"/>
              <a:t>Vinne valg</a:t>
            </a:r>
          </a:p>
          <a:p>
            <a:r>
              <a:rPr lang="nb-NO" dirty="0" smtClean="0"/>
              <a:t>Få gjennomført politikken</a:t>
            </a:r>
          </a:p>
          <a:p>
            <a:endParaRPr lang="nb-NO" dirty="0"/>
          </a:p>
          <a:p>
            <a:r>
              <a:rPr lang="nb-NO" dirty="0" smtClean="0"/>
              <a:t>Krever organisasjonsbygging</a:t>
            </a:r>
          </a:p>
          <a:p>
            <a:pPr lvl="1"/>
            <a:r>
              <a:rPr lang="nb-NO" dirty="0" smtClean="0"/>
              <a:t>Bl.a. medlemsverving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09707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Stortingsvalgsprogrammet – lokalt arbeid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Medlemmenes beste anledning til å påvirke nasjonal politikk</a:t>
            </a:r>
          </a:p>
          <a:p>
            <a:pPr lvl="1"/>
            <a:r>
              <a:rPr lang="nb-NO" dirty="0" smtClean="0"/>
              <a:t>Innspill før 1. mai</a:t>
            </a:r>
          </a:p>
          <a:p>
            <a:pPr lvl="1"/>
            <a:r>
              <a:rPr lang="nb-NO" dirty="0" smtClean="0"/>
              <a:t>Gjennomgang av 1. utkast som kommer i september</a:t>
            </a:r>
          </a:p>
          <a:p>
            <a:r>
              <a:rPr lang="nb-NO" dirty="0" smtClean="0"/>
              <a:t>Arranger medlemsmøter</a:t>
            </a:r>
          </a:p>
          <a:p>
            <a:pPr lvl="1"/>
            <a:r>
              <a:rPr lang="nb-NO" dirty="0" smtClean="0"/>
              <a:t>Helhet eller temaer</a:t>
            </a:r>
            <a:endParaRPr lang="nb-NO" dirty="0"/>
          </a:p>
          <a:p>
            <a:endParaRPr lang="nb-NO" dirty="0" smtClean="0"/>
          </a:p>
          <a:p>
            <a:endParaRPr lang="nb-NO" dirty="0"/>
          </a:p>
          <a:p>
            <a:pPr marL="0" indent="0">
              <a:buNone/>
            </a:pPr>
            <a:r>
              <a:rPr lang="nb-NO" dirty="0" smtClean="0"/>
              <a:t>Se prosessdokument: </a:t>
            </a:r>
            <a:r>
              <a:rPr lang="nb-NO" dirty="0" err="1" smtClean="0"/>
              <a:t>a.venstre.no</a:t>
            </a:r>
            <a:r>
              <a:rPr lang="nb-NO" dirty="0" smtClean="0"/>
              <a:t>/</a:t>
            </a:r>
            <a:r>
              <a:rPr lang="nb-NO" dirty="0" err="1" smtClean="0"/>
              <a:t>medlemsdok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76018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Just-do-it oppgaver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Søk om partistøtte innen 11. mars!</a:t>
            </a:r>
          </a:p>
          <a:p>
            <a:pPr lvl="1"/>
            <a:r>
              <a:rPr lang="nb-NO" dirty="0" smtClean="0"/>
              <a:t>Gjelder hele perioden 2016-2019</a:t>
            </a:r>
          </a:p>
          <a:p>
            <a:r>
              <a:rPr lang="nb-NO" dirty="0" smtClean="0"/>
              <a:t>Send inn årsmelding til VHO</a:t>
            </a:r>
          </a:p>
          <a:p>
            <a:pPr lvl="1"/>
            <a:r>
              <a:rPr lang="nb-NO" dirty="0" err="1" smtClean="0"/>
              <a:t>venstre.no</a:t>
            </a:r>
            <a:r>
              <a:rPr lang="nb-NO" dirty="0" smtClean="0"/>
              <a:t>/</a:t>
            </a:r>
            <a:r>
              <a:rPr lang="nb-NO" dirty="0" err="1" smtClean="0"/>
              <a:t>arsmelding</a:t>
            </a:r>
            <a:endParaRPr lang="nb-NO" dirty="0" smtClean="0"/>
          </a:p>
          <a:p>
            <a:r>
              <a:rPr lang="nb-NO" dirty="0" smtClean="0"/>
              <a:t>Registrer/oppdater styreinformasjon i </a:t>
            </a:r>
            <a:r>
              <a:rPr lang="nb-NO" dirty="0" err="1" smtClean="0"/>
              <a:t>altinn</a:t>
            </a:r>
            <a:endParaRPr lang="nb-NO" dirty="0" smtClean="0"/>
          </a:p>
          <a:p>
            <a:pPr lvl="1"/>
            <a:r>
              <a:rPr lang="nb-NO" dirty="0" smtClean="0"/>
              <a:t>Samordnet registreringsmelding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03357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Lokallagsstyret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Lokallagslederskolering – fylkesårsmøte 2016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b-NO" dirty="0" smtClean="0"/>
              <a:t>Sammensetning av lokallagsstyret</a:t>
            </a:r>
            <a:endParaRPr lang="nb-NO" dirty="0"/>
          </a:p>
        </p:txBody>
      </p:sp>
      <p:sp>
        <p:nvSpPr>
          <p:cNvPr id="38914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Liberal </a:t>
            </a:r>
            <a:r>
              <a:rPr lang="nb-NO" dirty="0" smtClean="0">
                <a:latin typeface="Arial"/>
                <a:ea typeface="ＭＳ Ｐゴシック" charset="0"/>
              </a:rPr>
              <a:t>- </a:t>
            </a:r>
            <a:r>
              <a:rPr lang="nb-NO" dirty="0">
                <a:latin typeface="Arial"/>
                <a:ea typeface="ＭＳ Ｐゴシック" charset="0"/>
              </a:rPr>
              <a:t>tilhenger av forskjeller</a:t>
            </a:r>
          </a:p>
          <a:p>
            <a:r>
              <a:rPr lang="nb-NO" dirty="0">
                <a:latin typeface="Arial"/>
                <a:ea typeface="ＭＳ Ｐゴシック" charset="0"/>
              </a:rPr>
              <a:t>Ulike egenskaper gir bredde i styret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En homogen gruppe </a:t>
            </a:r>
            <a:r>
              <a:rPr lang="nb-NO" dirty="0" smtClean="0">
                <a:latin typeface="Arial"/>
                <a:ea typeface="ＭＳ Ｐゴシック" charset="0"/>
              </a:rPr>
              <a:t>er </a:t>
            </a:r>
            <a:r>
              <a:rPr lang="nb-NO" dirty="0">
                <a:latin typeface="Arial"/>
                <a:ea typeface="ＭＳ Ｐゴシック" charset="0"/>
              </a:rPr>
              <a:t>lite kreativitet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Dyrk forskjellene – jobb dere frem til enighet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Men fatt en beslutning...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dirty="0" smtClean="0"/>
              <a:t>...og stå for den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65119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Fordel oppgavene</a:t>
            </a:r>
          </a:p>
        </p:txBody>
      </p:sp>
      <p:sp>
        <p:nvSpPr>
          <p:cNvPr id="39938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Hvor bra blir et ”</a:t>
            </a:r>
            <a:r>
              <a:rPr lang="nb-NO" altLang="ja-JP" dirty="0" err="1">
                <a:latin typeface="Arial"/>
                <a:ea typeface="ＭＳ Ｐゴシック" charset="0"/>
              </a:rPr>
              <a:t>one</a:t>
            </a:r>
            <a:r>
              <a:rPr lang="nb-NO" altLang="ja-JP" dirty="0">
                <a:latin typeface="Arial"/>
                <a:ea typeface="ＭＳ Ｐゴシック" charset="0"/>
              </a:rPr>
              <a:t> man band</a:t>
            </a:r>
            <a:r>
              <a:rPr lang="nb-NO" dirty="0">
                <a:latin typeface="Arial"/>
                <a:ea typeface="ＭＳ Ｐゴシック" charset="0"/>
              </a:rPr>
              <a:t>”</a:t>
            </a:r>
            <a:r>
              <a:rPr lang="nb-NO" altLang="ja-JP" dirty="0">
                <a:latin typeface="Arial"/>
                <a:ea typeface="ＭＳ Ｐゴシック" charset="0"/>
              </a:rPr>
              <a:t>?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Alenegang er roten til alt ondt</a:t>
            </a:r>
          </a:p>
          <a:p>
            <a:r>
              <a:rPr lang="nb-NO" dirty="0">
                <a:latin typeface="Arial"/>
                <a:ea typeface="ＭＳ Ｐゴシック" charset="0"/>
              </a:rPr>
              <a:t>Det er morsommere (og mer effektfullt) å jobbe i team</a:t>
            </a:r>
          </a:p>
          <a:p>
            <a:r>
              <a:rPr lang="nb-NO" dirty="0">
                <a:latin typeface="Arial"/>
                <a:ea typeface="ＭＳ Ｐゴシック" charset="0"/>
              </a:rPr>
              <a:t>Det er nok av oppgaver å ta av…</a:t>
            </a:r>
          </a:p>
          <a:p>
            <a:r>
              <a:rPr lang="nb-NO" dirty="0">
                <a:latin typeface="Arial"/>
                <a:ea typeface="ＭＳ Ｐゴシック" charset="0"/>
              </a:rPr>
              <a:t>Ulike styrker og svakheter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Spill hverandre gode</a:t>
            </a: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Mange oppgaver – flere roller</a:t>
            </a:r>
          </a:p>
        </p:txBody>
      </p:sp>
      <p:sp>
        <p:nvSpPr>
          <p:cNvPr id="40962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Fordel gjerne de mange oppgavene på ulike medlemmer av styret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Organiser gjerne oppgaver i roller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Oppdatering av nettsider, </a:t>
            </a:r>
            <a:r>
              <a:rPr lang="nb-NO" dirty="0" err="1">
                <a:latin typeface="Arial"/>
                <a:ea typeface="ＭＳ Ｐゴシック" charset="0"/>
              </a:rPr>
              <a:t>facebook</a:t>
            </a:r>
            <a:r>
              <a:rPr lang="nb-NO" dirty="0">
                <a:latin typeface="Arial"/>
                <a:ea typeface="ＭＳ Ｐゴシック" charset="0"/>
              </a:rPr>
              <a:t> o.l. kan tildeles rollen nettansvarlig. Tilsvarende kan man ha skoleringsansvarlig e.l.</a:t>
            </a:r>
          </a:p>
          <a:p>
            <a:r>
              <a:rPr lang="nb-NO" dirty="0">
                <a:latin typeface="Arial"/>
                <a:ea typeface="ＭＳ Ｐゴシック" charset="0"/>
              </a:rPr>
              <a:t>Husk: </a:t>
            </a:r>
            <a:endParaRPr lang="nb-NO" dirty="0" smtClean="0">
              <a:latin typeface="Arial"/>
              <a:ea typeface="ＭＳ Ｐゴシック" charset="0"/>
            </a:endParaRPr>
          </a:p>
          <a:p>
            <a:pPr lvl="1"/>
            <a:r>
              <a:rPr lang="nb-NO" dirty="0" smtClean="0">
                <a:latin typeface="Arial"/>
                <a:ea typeface="ＭＳ Ｐゴシック" charset="0"/>
              </a:rPr>
              <a:t>Å </a:t>
            </a:r>
            <a:r>
              <a:rPr lang="nb-NO" dirty="0">
                <a:latin typeface="Arial"/>
                <a:ea typeface="ＭＳ Ｐゴシック" charset="0"/>
              </a:rPr>
              <a:t>ha ansvar betyr ikke at man må utføre alle deler av oppgaven. Man er ansvarlig for at det blir gjort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Styrets ansvar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nb-NO" dirty="0"/>
              <a:t>Arrangere årsmøte hvert år innen utgangen av januar måned, og lede arbeidet i laget mellom årsmøtene</a:t>
            </a:r>
          </a:p>
          <a:p>
            <a:pPr>
              <a:defRPr/>
            </a:pPr>
            <a:r>
              <a:rPr lang="nb-NO" dirty="0"/>
              <a:t>Forvalte lokallagets økonomi</a:t>
            </a:r>
          </a:p>
          <a:p>
            <a:pPr>
              <a:defRPr/>
            </a:pPr>
            <a:r>
              <a:rPr lang="nb-NO" dirty="0" err="1" smtClean="0"/>
              <a:t>Politikkskaping</a:t>
            </a:r>
            <a:r>
              <a:rPr lang="nb-NO" dirty="0" smtClean="0"/>
              <a:t> </a:t>
            </a:r>
            <a:r>
              <a:rPr lang="nb-NO" dirty="0"/>
              <a:t>og –utvikling</a:t>
            </a:r>
          </a:p>
          <a:p>
            <a:pPr>
              <a:defRPr/>
            </a:pPr>
            <a:r>
              <a:rPr lang="nb-NO" dirty="0"/>
              <a:t>Informasjonsvirksomhet</a:t>
            </a:r>
          </a:p>
          <a:p>
            <a:pPr>
              <a:defRPr/>
            </a:pPr>
            <a:r>
              <a:rPr lang="nb-NO" dirty="0"/>
              <a:t>Skolering</a:t>
            </a:r>
          </a:p>
          <a:p>
            <a:pPr>
              <a:defRPr/>
            </a:pPr>
            <a:r>
              <a:rPr lang="nb-NO" dirty="0"/>
              <a:t>Medlemsverving og utadrettet aktivitet</a:t>
            </a:r>
          </a:p>
          <a:p>
            <a:pPr>
              <a:defRPr/>
            </a:pPr>
            <a:r>
              <a:rPr lang="nb-NO" dirty="0"/>
              <a:t>At det stilles liste for Venstre i valgår</a:t>
            </a:r>
          </a:p>
          <a:p>
            <a:pPr>
              <a:defRPr/>
            </a:pPr>
            <a:r>
              <a:rPr lang="nb-NO" dirty="0"/>
              <a:t>At det utarbeides lokalt valgprogram</a:t>
            </a:r>
          </a:p>
          <a:p>
            <a:pPr>
              <a:defRPr/>
            </a:pPr>
            <a:r>
              <a:rPr lang="nb-NO" dirty="0"/>
              <a:t>At stortingsvalg- og fylkestingsvalgprogrammet </a:t>
            </a:r>
            <a:r>
              <a:rPr lang="nb-NO" dirty="0" smtClean="0"/>
              <a:t>behandles</a:t>
            </a:r>
          </a:p>
          <a:p>
            <a:pPr>
              <a:defRPr/>
            </a:pPr>
            <a:endParaRPr lang="nb-NO" dirty="0"/>
          </a:p>
          <a:p>
            <a:pPr marL="0" indent="0">
              <a:buNone/>
              <a:defRPr/>
            </a:pPr>
            <a:r>
              <a:rPr lang="nb-NO" dirty="0" smtClean="0"/>
              <a:t>Se Venstres lille grønne</a:t>
            </a:r>
            <a:endParaRPr lang="nb-NO" dirty="0"/>
          </a:p>
          <a:p>
            <a:pPr marL="0" indent="0">
              <a:buNone/>
            </a:pP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552442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tel 1"/>
          <p:cNvSpPr>
            <a:spLocks noGrp="1"/>
          </p:cNvSpPr>
          <p:nvPr>
            <p:ph type="ctrTitle"/>
          </p:nvPr>
        </p:nvSpPr>
        <p:spPr>
          <a:xfrm>
            <a:off x="1138833" y="2006915"/>
            <a:ext cx="4861393" cy="1912738"/>
          </a:xfrm>
        </p:spPr>
        <p:txBody>
          <a:bodyPr>
            <a:normAutofit/>
          </a:bodyPr>
          <a:lstStyle/>
          <a:p>
            <a:r>
              <a:rPr lang="nb-NO" dirty="0" smtClean="0">
                <a:latin typeface="Arial"/>
                <a:ea typeface="ＭＳ Ｐゴシック" charset="0"/>
              </a:rPr>
              <a:t>Lokallagsleder-skolering</a:t>
            </a:r>
            <a:endParaRPr lang="nb-NO" dirty="0">
              <a:latin typeface="Arial"/>
              <a:ea typeface="ＭＳ Ｐゴシック" charset="0"/>
            </a:endParaRP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nb-NO" dirty="0" smtClean="0"/>
              <a:t>Fylkesårsmøtet </a:t>
            </a:r>
            <a:r>
              <a:rPr lang="nb-NO" dirty="0" smtClean="0"/>
              <a:t>xx. </a:t>
            </a:r>
            <a:r>
              <a:rPr lang="nb-NO" dirty="0" smtClean="0"/>
              <a:t>feb</a:t>
            </a:r>
            <a:r>
              <a:rPr lang="nb-NO" dirty="0" smtClean="0"/>
              <a:t>. 2016</a:t>
            </a:r>
          </a:p>
          <a:p>
            <a:pPr>
              <a:defRPr/>
            </a:pPr>
            <a:r>
              <a:rPr lang="nb-NO" dirty="0" err="1" smtClean="0"/>
              <a:t>Yyy</a:t>
            </a:r>
            <a:r>
              <a:rPr lang="nb-NO" dirty="0" smtClean="0"/>
              <a:t> Venstre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Struktur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nb-NO" dirty="0" smtClean="0">
                <a:latin typeface="+mn-lt"/>
                <a:cs typeface="Arial"/>
              </a:rPr>
              <a:t>Utarbeid en møteplan</a:t>
            </a:r>
          </a:p>
          <a:p>
            <a:pPr>
              <a:defRPr/>
            </a:pPr>
            <a:r>
              <a:rPr lang="nb-NO" dirty="0" smtClean="0">
                <a:latin typeface="+mn-lt"/>
                <a:cs typeface="Arial"/>
              </a:rPr>
              <a:t>Arranger møter tilpasset hensikten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Gruppemøter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Styremøter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Medlemsmøter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Temamøter (inviter eksterne)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Skolering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Sosiale tilstelninger</a:t>
            </a:r>
          </a:p>
          <a:p>
            <a:pPr>
              <a:defRPr/>
            </a:pPr>
            <a:r>
              <a:rPr lang="nb-NO" dirty="0" smtClean="0">
                <a:latin typeface="+mn-lt"/>
                <a:cs typeface="Arial"/>
              </a:rPr>
              <a:t>Møter i Venstre er i utgangspunktet åpne </a:t>
            </a:r>
          </a:p>
          <a:p>
            <a:pPr lvl="1">
              <a:defRPr/>
            </a:pPr>
            <a:r>
              <a:rPr lang="nb-NO" dirty="0" smtClean="0">
                <a:latin typeface="+mn-lt"/>
                <a:cs typeface="Arial"/>
              </a:rPr>
              <a:t>Informer om møtene på nettsider og informer medlemmer</a:t>
            </a:r>
          </a:p>
          <a:p>
            <a:pPr lvl="2">
              <a:defRPr/>
            </a:pPr>
            <a:r>
              <a:rPr lang="nb-NO" dirty="0" smtClean="0">
                <a:latin typeface="+mn-lt"/>
                <a:cs typeface="Arial"/>
              </a:rPr>
              <a:t>F.eks. Nyhetsbrev med egen seksjon over kommende møter</a:t>
            </a:r>
          </a:p>
          <a:p>
            <a:pPr lvl="1">
              <a:defRPr/>
            </a:pPr>
            <a:endParaRPr lang="nb-NO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650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800" dirty="0">
                <a:latin typeface="Arial"/>
                <a:ea typeface="ＭＳ Ｐゴシック" charset="0"/>
              </a:rPr>
              <a:t>Mål og strategi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nb-NO" sz="3200" dirty="0" smtClean="0"/>
              <a:t>Mål gir fokus og retning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/>
              <a:t>M</a:t>
            </a:r>
            <a:r>
              <a:rPr lang="nb-NO" sz="2800" dirty="0" smtClean="0"/>
              <a:t>uliggjør å gå i takt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 smtClean="0"/>
              <a:t>Ingen mål – Ingen utvikling</a:t>
            </a:r>
          </a:p>
          <a:p>
            <a:pPr>
              <a:defRPr/>
            </a:pPr>
            <a:r>
              <a:rPr lang="nb-NO" sz="3200" dirty="0"/>
              <a:t>L</a:t>
            </a:r>
            <a:r>
              <a:rPr lang="nb-NO" sz="3200" dirty="0" smtClean="0"/>
              <a:t>age mål og strategi i fellesskap 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/>
              <a:t>Gir eierskap i hele styret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/>
              <a:t>Eierskap gir engasjement</a:t>
            </a:r>
          </a:p>
          <a:p>
            <a:pPr>
              <a:defRPr/>
            </a:pPr>
            <a:r>
              <a:rPr lang="nb-NO" sz="3200" dirty="0" smtClean="0"/>
              <a:t>Følg opp målene på hvert styremøte 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/>
              <a:t>Lag nye tiltak der det trengs</a:t>
            </a:r>
          </a:p>
          <a:p>
            <a:pPr lvl="1">
              <a:buFont typeface="Lucida Grande"/>
              <a:buChar char="-"/>
              <a:defRPr/>
            </a:pPr>
            <a:r>
              <a:rPr lang="nb-NO" sz="2800" dirty="0"/>
              <a:t>Sett evt. også nye mål</a:t>
            </a:r>
          </a:p>
          <a:p>
            <a:pPr>
              <a:defRPr/>
            </a:pPr>
            <a:r>
              <a:rPr lang="nb-NO" sz="3200" dirty="0" smtClean="0"/>
              <a:t>Arranger strategisamling i starten av året / slutten av året før</a:t>
            </a:r>
          </a:p>
          <a:p>
            <a:pPr>
              <a:defRPr/>
            </a:pPr>
            <a:endParaRPr lang="nb-NO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800" dirty="0">
                <a:solidFill>
                  <a:srgbClr val="FF6633"/>
                </a:solidFill>
                <a:latin typeface="Arial"/>
                <a:ea typeface="ＭＳ Ｐゴシック" charset="0"/>
              </a:rPr>
              <a:t>Strategisamling </a:t>
            </a:r>
            <a:r>
              <a:rPr lang="nb-NO" sz="2800" dirty="0" smtClean="0">
                <a:solidFill>
                  <a:srgbClr val="FF6633"/>
                </a:solidFill>
                <a:latin typeface="Arial"/>
                <a:ea typeface="ＭＳ Ｐゴシック" charset="0"/>
              </a:rPr>
              <a:t>- </a:t>
            </a:r>
            <a:r>
              <a:rPr lang="nb-NO" sz="2800" dirty="0">
                <a:solidFill>
                  <a:srgbClr val="FF6633"/>
                </a:solidFill>
                <a:latin typeface="Arial"/>
                <a:ea typeface="ＭＳ Ｐゴシック" charset="0"/>
              </a:rPr>
              <a:t>Forslag til agenda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 smtClean="0"/>
              <a:t>Gjennomgang av lokallagets og styrets hensikt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 smtClean="0"/>
              <a:t>Sikrer forståelse for hva og hvorfor alt må gjøres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Analyser dagens situasjon (f.eks. </a:t>
            </a:r>
            <a:r>
              <a:rPr lang="nb-NO" sz="1900" dirty="0">
                <a:hlinkClick r:id="rId3"/>
              </a:rPr>
              <a:t>SWOT</a:t>
            </a:r>
            <a:r>
              <a:rPr lang="nb-NO" sz="1900" dirty="0"/>
              <a:t>)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Sikrer felles forståelse av utfordringer og muligheter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Mål for året og perioden frem til neste valg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Gjerne litt ”hårete” mål som sikrer at man må strekke seg litt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Kartlegg mulige tiltak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Brainstorming. Alle forslag har en verdi her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Grupper og avklar avhengighet i tiltakene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Sikrer at ting blir gjort i rett rekkefølge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Prioriter grupperte tiltak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Sikrer at de viktigste tiltakene gjennomføres først</a:t>
            </a:r>
          </a:p>
          <a:p>
            <a:pPr>
              <a:buClr>
                <a:schemeClr val="accent1"/>
              </a:buClr>
              <a:buFont typeface="+mj-lt"/>
              <a:buAutoNum type="arabicPeriod"/>
              <a:defRPr/>
            </a:pPr>
            <a:r>
              <a:rPr lang="nb-NO" sz="1900" dirty="0"/>
              <a:t>Lag handlingsplan med ansvarlige og frister</a:t>
            </a:r>
          </a:p>
          <a:p>
            <a:pPr lvl="1">
              <a:buFont typeface="Lucida Grande"/>
              <a:buChar char="-"/>
              <a:defRPr/>
            </a:pPr>
            <a:r>
              <a:rPr lang="nb-NO" dirty="0"/>
              <a:t>Øker sannsynligheten for at ting faktisk blir </a:t>
            </a:r>
            <a:r>
              <a:rPr lang="nb-NO" dirty="0" smtClean="0"/>
              <a:t>gjort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b-NO" dirty="0" smtClean="0"/>
              <a:t>Videre skolering</a:t>
            </a:r>
            <a:endParaRPr lang="nb-NO" dirty="0"/>
          </a:p>
        </p:txBody>
      </p:sp>
      <p:sp>
        <p:nvSpPr>
          <p:cNvPr id="5" name="Undertittel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Lokallagslederskolering – fylkesårsmøte 2016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284043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Videre skolering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 smtClean="0"/>
              <a:t>Tenk igjennom hva som trengs av opplæring og gi innspill til fylkeslaget</a:t>
            </a:r>
          </a:p>
          <a:p>
            <a:r>
              <a:rPr lang="nb-NO" dirty="0" smtClean="0"/>
              <a:t>Meld dere på LPN i april</a:t>
            </a:r>
          </a:p>
          <a:p>
            <a:pPr lvl="1"/>
            <a:r>
              <a:rPr lang="nb-NO" dirty="0" smtClean="0"/>
              <a:t>Få med de folkevalgte - folkevalgtopplæring</a:t>
            </a:r>
          </a:p>
          <a:p>
            <a:r>
              <a:rPr lang="nb-NO" dirty="0" smtClean="0"/>
              <a:t>Delta på Venstreskolen 2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300751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e 1" descr="Venstre_logosymbol_rgb_negativ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4000" y="270000"/>
            <a:ext cx="539999" cy="539999"/>
          </a:xfrm>
          <a:prstGeom prst="rect">
            <a:avLst/>
          </a:prstGeom>
        </p:spPr>
      </p:pic>
      <p:sp>
        <p:nvSpPr>
          <p:cNvPr id="3" name="TekstSylinder 2"/>
          <p:cNvSpPr txBox="1"/>
          <p:nvPr/>
        </p:nvSpPr>
        <p:spPr>
          <a:xfrm>
            <a:off x="2557697" y="2281296"/>
            <a:ext cx="39819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nb-NO" sz="6000" dirty="0">
                <a:solidFill>
                  <a:prstClr val="white"/>
                </a:solidFill>
                <a:latin typeface="Campton Bold"/>
                <a:ea typeface="+mn-ea"/>
                <a:cs typeface="Campton Bold"/>
              </a:rPr>
              <a:t>Folk først</a:t>
            </a:r>
            <a:r>
              <a:rPr lang="nb-NO" sz="6000" dirty="0">
                <a:solidFill>
                  <a:srgbClr val="FF6633"/>
                </a:solidFill>
                <a:latin typeface="Campton Bold"/>
                <a:ea typeface="+mn-ea"/>
                <a:cs typeface="Campton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54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smtClean="0"/>
              <a:t>Tillegg</a:t>
            </a:r>
            <a:endParaRPr lang="nb-NO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Lokallagslederskolering – Fylkesårsmøte 2016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034286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nb-NO" dirty="0" smtClean="0"/>
              <a:t>Oppgaver i lokallagsstyret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nb-NO" dirty="0" smtClean="0"/>
              <a:t>Det perfekte lokallaget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Oppgaver i lokallagstyret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Arrangere årsmøte hvert år innen utgangen av januar måned, og lede arbeidet i laget mellom årsmøtene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Forvalte lokallagets økonomi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err="1" smtClean="0">
                <a:latin typeface="Arial"/>
                <a:ea typeface="ＭＳ Ｐゴシック" charset="0"/>
                <a:cs typeface="ＭＳ Ｐゴシック" charset="0"/>
              </a:rPr>
              <a:t>Politikkskaping</a:t>
            </a: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 og –utvikling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Informasjonsvirksomhet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Skolering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Medlemsverving og utadrettet aktivitet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At det stilles liste for Venstre i valgår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At det utarbeides lokalt valgprogram</a:t>
            </a:r>
          </a:p>
          <a:p>
            <a:pPr marL="571500" indent="-571500">
              <a:buFont typeface="+mj-ea"/>
              <a:buAutoNum type="circleNumDbPlain"/>
              <a:defRPr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At stortingsvalg- og fylkestingsvalgprogrammet behandles</a:t>
            </a:r>
            <a:endParaRPr lang="nb-NO" dirty="0"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sz="2800" dirty="0" smtClean="0">
                <a:solidFill>
                  <a:schemeClr val="accent1"/>
                </a:solidFill>
                <a:latin typeface="Arial"/>
                <a:ea typeface="ＭＳ Ｐゴシック" charset="0"/>
              </a:rPr>
              <a:t>Først noen </a:t>
            </a:r>
            <a:r>
              <a:rPr lang="nb-NO" sz="2800" u="sng" dirty="0" smtClean="0">
                <a:solidFill>
                  <a:schemeClr val="accent1"/>
                </a:solidFill>
                <a:latin typeface="Arial"/>
                <a:ea typeface="ＭＳ Ｐゴシック" charset="0"/>
              </a:rPr>
              <a:t>Just-do-it </a:t>
            </a:r>
            <a:r>
              <a:rPr lang="nb-NO" sz="2800" dirty="0">
                <a:solidFill>
                  <a:schemeClr val="accent1"/>
                </a:solidFill>
                <a:latin typeface="Arial"/>
                <a:ea typeface="ＭＳ Ｐゴシック" charset="0"/>
              </a:rPr>
              <a:t>oppgaver</a:t>
            </a:r>
          </a:p>
        </p:txBody>
      </p:sp>
      <p:sp>
        <p:nvSpPr>
          <p:cNvPr id="48130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sz="2400" dirty="0">
                <a:latin typeface="Arial"/>
                <a:ea typeface="ＭＳ Ｐゴシック" charset="0"/>
              </a:rPr>
              <a:t>Send inn årsmelding til fylket og VHO</a:t>
            </a:r>
          </a:p>
          <a:p>
            <a:r>
              <a:rPr lang="nb-NO" sz="2400" dirty="0">
                <a:latin typeface="Arial"/>
                <a:ea typeface="ＭＳ Ｐゴシック" charset="0"/>
              </a:rPr>
              <a:t>Oppdater Brønnøysundregisteret</a:t>
            </a:r>
          </a:p>
          <a:p>
            <a:r>
              <a:rPr lang="nb-NO" sz="2400" dirty="0">
                <a:latin typeface="Arial"/>
                <a:ea typeface="ＭＳ Ｐゴシック" charset="0"/>
              </a:rPr>
              <a:t>Bekreft kontaktinfo og kontonummer til </a:t>
            </a:r>
            <a:r>
              <a:rPr lang="nb-NO" sz="2400" dirty="0">
                <a:latin typeface="Arial"/>
                <a:ea typeface="ＭＳ Ｐゴシック" charset="0"/>
                <a:hlinkClick r:id="rId2"/>
              </a:rPr>
              <a:t>www.partistotte.no</a:t>
            </a:r>
            <a:endParaRPr lang="nb-NO" sz="2400" dirty="0">
              <a:latin typeface="Arial"/>
              <a:ea typeface="ＭＳ Ｐゴシック" charset="0"/>
            </a:endParaRPr>
          </a:p>
          <a:p>
            <a:r>
              <a:rPr lang="nb-NO" sz="2400" dirty="0">
                <a:latin typeface="Arial"/>
                <a:ea typeface="ＭＳ Ｐゴシック" charset="0"/>
              </a:rPr>
              <a:t>Innrapporter inntekter til </a:t>
            </a:r>
            <a:r>
              <a:rPr lang="nb-NO" sz="2400" dirty="0" smtClean="0">
                <a:latin typeface="Arial"/>
                <a:ea typeface="ＭＳ Ｐゴシック" charset="0"/>
                <a:hlinkClick r:id="rId3"/>
              </a:rPr>
              <a:t>www.partifinansiering.no</a:t>
            </a:r>
            <a:endParaRPr lang="nb-NO" sz="2400" dirty="0" smtClean="0">
              <a:latin typeface="Arial"/>
              <a:ea typeface="ＭＳ Ｐゴシック" charset="0"/>
            </a:endParaRPr>
          </a:p>
          <a:p>
            <a:pPr lvl="1"/>
            <a:r>
              <a:rPr lang="nb-NO" sz="2000" dirty="0" smtClean="0">
                <a:latin typeface="Arial"/>
              </a:rPr>
              <a:t>Frist 31. mai</a:t>
            </a:r>
            <a:endParaRPr lang="nb-NO" sz="2000" dirty="0">
              <a:latin typeface="Arial"/>
            </a:endParaRPr>
          </a:p>
          <a:p>
            <a:r>
              <a:rPr lang="nb-NO" sz="2400" dirty="0">
                <a:latin typeface="Arial"/>
                <a:ea typeface="ＭＳ Ｐゴシック" charset="0"/>
              </a:rPr>
              <a:t>Søk om studiestøtte (VO</a:t>
            </a:r>
            <a:r>
              <a:rPr lang="nb-NO" sz="2400" dirty="0" smtClean="0">
                <a:latin typeface="Arial"/>
                <a:ea typeface="ＭＳ Ｐゴシック" charset="0"/>
              </a:rPr>
              <a:t>)</a:t>
            </a:r>
          </a:p>
          <a:p>
            <a:pPr lvl="1"/>
            <a:r>
              <a:rPr lang="nb-NO" sz="2000" dirty="0" smtClean="0">
                <a:latin typeface="Arial"/>
              </a:rPr>
              <a:t>Frist 31. januar</a:t>
            </a:r>
            <a:endParaRPr lang="nb-NO" sz="2000" dirty="0">
              <a:latin typeface="Arial"/>
            </a:endParaRPr>
          </a:p>
          <a:p>
            <a:endParaRPr lang="nb-NO" dirty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Agenda</a:t>
            </a:r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nb-NO" sz="2800" dirty="0" smtClean="0"/>
              <a:t>Demokratisk</a:t>
            </a:r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nb-NO" sz="2800" dirty="0" smtClean="0"/>
              <a:t>Lokallagets viktigste oppgaver</a:t>
            </a:r>
            <a:endParaRPr lang="nb-NO" sz="2800" dirty="0" smtClean="0"/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nb-NO" sz="2800" dirty="0" smtClean="0"/>
              <a:t>Lokallagsstyret</a:t>
            </a:r>
          </a:p>
          <a:p>
            <a:pPr>
              <a:buClr>
                <a:schemeClr val="accent1"/>
              </a:buClr>
              <a:buSzPct val="100000"/>
              <a:buFont typeface="Arial"/>
              <a:buChar char="•"/>
              <a:defRPr/>
            </a:pPr>
            <a:r>
              <a:rPr lang="nb-NO" sz="2800" dirty="0" smtClean="0"/>
              <a:t>Videre skolering</a:t>
            </a:r>
            <a:endParaRPr lang="nb-NO" dirty="0" smtClean="0"/>
          </a:p>
          <a:p>
            <a:pPr>
              <a:defRPr/>
            </a:pPr>
            <a:endParaRPr lang="nb-NO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4000" dirty="0" err="1" smtClean="0">
                <a:latin typeface="Wingdings 2" charset="2"/>
                <a:ea typeface="ＭＳ Ｐゴシック" charset="0"/>
                <a:cs typeface="Wingdings 2" charset="2"/>
              </a:rPr>
              <a:t>j</a:t>
            </a:r>
            <a:r>
              <a:rPr lang="nb-NO" sz="4000" dirty="0" err="1" smtClean="0">
                <a:latin typeface="Wingdings 2" charset="2"/>
                <a:cs typeface="Wingdings 2" charset="2"/>
              </a:rPr>
              <a:t>r</a:t>
            </a:r>
            <a:r>
              <a:rPr lang="nb-NO" dirty="0" smtClean="0">
                <a:latin typeface="Arial"/>
                <a:ea typeface="ＭＳ Ｐゴシック" charset="0"/>
              </a:rPr>
              <a:t> Arrangere </a:t>
            </a:r>
            <a:r>
              <a:rPr lang="nb-NO" dirty="0">
                <a:latin typeface="Arial"/>
                <a:ea typeface="ＭＳ Ｐゴシック" charset="0"/>
              </a:rPr>
              <a:t>årsmøte</a:t>
            </a:r>
          </a:p>
        </p:txBody>
      </p:sp>
      <p:sp>
        <p:nvSpPr>
          <p:cNvPr id="49154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Bruk vedtektene (!)</a:t>
            </a:r>
          </a:p>
          <a:p>
            <a:r>
              <a:rPr lang="nb-NO" dirty="0">
                <a:latin typeface="Arial"/>
                <a:ea typeface="ＭＳ Ｐゴシック" charset="0"/>
              </a:rPr>
              <a:t>Arranger strategisamling i lokallagsstyret i forkant av årsmøtet. Gjerne i desember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Sett mål, strategier og finn tiltak for året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Sørg for at alle medlemmer får informasjon (også de uten e-post)</a:t>
            </a:r>
          </a:p>
          <a:p>
            <a:r>
              <a:rPr lang="nb-NO" dirty="0">
                <a:latin typeface="Arial"/>
                <a:ea typeface="ＭＳ Ｐゴシック" charset="0"/>
              </a:rPr>
              <a:t>Kombiner gjerne årsmøtet med en sosial tilstelning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/>
            </a:pPr>
            <a:r>
              <a:rPr lang="nb-NO" dirty="0" smtClean="0">
                <a:latin typeface="Arial"/>
                <a:ea typeface="ＭＳ Ｐゴシック" charset="0"/>
              </a:rPr>
              <a:t> Arrangere </a:t>
            </a:r>
            <a:r>
              <a:rPr lang="nb-NO" dirty="0">
                <a:latin typeface="Arial"/>
                <a:ea typeface="ＭＳ Ｐゴシック" charset="0"/>
              </a:rPr>
              <a:t>årsmøte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nb-NO" dirty="0" smtClean="0"/>
              <a:t>Alle medlemmer har stemmerett på årsmøtet eller medlemsmøter i lokallaget</a:t>
            </a:r>
          </a:p>
          <a:p>
            <a:pPr>
              <a:defRPr/>
            </a:pPr>
            <a:r>
              <a:rPr lang="nb-NO" dirty="0" smtClean="0"/>
              <a:t>Alle må kalles inn og kjenne til møtene</a:t>
            </a:r>
          </a:p>
          <a:p>
            <a:pPr lvl="1">
              <a:defRPr/>
            </a:pPr>
            <a:r>
              <a:rPr lang="nb-NO" dirty="0" smtClean="0"/>
              <a:t>Oppdatert kontaktinformasjon er viktig</a:t>
            </a:r>
          </a:p>
          <a:p>
            <a:pPr>
              <a:defRPr/>
            </a:pPr>
            <a:r>
              <a:rPr lang="nb-NO" dirty="0" smtClean="0"/>
              <a:t>I slike møter må de viktigste beslutningene fattes: </a:t>
            </a:r>
          </a:p>
          <a:p>
            <a:pPr lvl="1">
              <a:defRPr/>
            </a:pPr>
            <a:r>
              <a:rPr lang="nb-NO" dirty="0" smtClean="0"/>
              <a:t>Vedtak av program</a:t>
            </a:r>
          </a:p>
          <a:p>
            <a:pPr lvl="1">
              <a:defRPr/>
            </a:pPr>
            <a:r>
              <a:rPr lang="nb-NO" dirty="0" smtClean="0"/>
              <a:t>Valg av valgliste</a:t>
            </a:r>
          </a:p>
          <a:p>
            <a:pPr lvl="1">
              <a:defRPr/>
            </a:pPr>
            <a:r>
              <a:rPr lang="nb-NO" dirty="0" smtClean="0"/>
              <a:t>Valg av utsendinger </a:t>
            </a:r>
          </a:p>
          <a:p>
            <a:pPr lvl="1">
              <a:defRPr/>
            </a:pPr>
            <a:r>
              <a:rPr lang="nb-NO" dirty="0" smtClean="0"/>
              <a:t>Behandling av program på fylkesnivå eller stortingsnivå (organisasjonsdemokrati)</a:t>
            </a:r>
          </a:p>
          <a:p>
            <a:pPr lvl="1">
              <a:defRPr/>
            </a:pPr>
            <a:r>
              <a:rPr lang="nb-NO" dirty="0" smtClean="0"/>
              <a:t>Behandle evt. endringer av vedtekter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/>
            </a:pPr>
            <a:r>
              <a:rPr lang="nb-NO" dirty="0">
                <a:latin typeface="Arial"/>
              </a:rPr>
              <a:t> </a:t>
            </a: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Drift </a:t>
            </a:r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av lokallag</a:t>
            </a:r>
          </a:p>
        </p:txBody>
      </p:sp>
      <p:sp>
        <p:nvSpPr>
          <p:cNvPr id="5222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Send </a:t>
            </a:r>
            <a:r>
              <a:rPr lang="nb-NO" sz="2400" b="1" dirty="0">
                <a:latin typeface="Arial"/>
                <a:ea typeface="ＭＳ Ｐゴシック" charset="0"/>
                <a:cs typeface="ＭＳ Ｐゴシック" charset="0"/>
              </a:rPr>
              <a:t>årsmelding</a:t>
            </a: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 til VHO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Årsmelding gir kort status i lokallaget inkl. oversikt over det nyvalgte styret og kontaktinformasjon, skal sendes når årsmøtet er ferdig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Nødvendig for å vedlikeholde medlemsregister, epostlister osv.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Nødvendig for å oppdatere kontingentfaktura ved vedtak om endret lokal kontingent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  <a:hlinkClick r:id="rId3"/>
              </a:rPr>
              <a:t>www.venstre.no/aarsmelding</a:t>
            </a:r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 innen 1. februar</a:t>
            </a:r>
          </a:p>
          <a:p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Send </a:t>
            </a:r>
            <a:r>
              <a:rPr lang="nb-NO" sz="2400" b="1" dirty="0">
                <a:latin typeface="Arial"/>
                <a:ea typeface="ＭＳ Ｐゴシック" charset="0"/>
                <a:cs typeface="ＭＳ Ｐゴシック" charset="0"/>
              </a:rPr>
              <a:t>VO-rapporter </a:t>
            </a: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til VO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Kurs- og opplæringsaktiviteter som er holdt i foregående år, må rapporteres – det gir penger i kassa til lokallaget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  <a:hlinkClick r:id="rId4"/>
              </a:rPr>
              <a:t>www.venstre.no/vo</a:t>
            </a:r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 innen 1. februar</a:t>
            </a:r>
            <a:endParaRPr lang="nb-NO" sz="2400" b="1" dirty="0">
              <a:latin typeface="Arial"/>
              <a:ea typeface="ＭＳ Ｐゴシック" charset="0"/>
              <a:cs typeface="ＭＳ Ｐゴシック" charset="0"/>
            </a:endParaRPr>
          </a:p>
          <a:p>
            <a:r>
              <a:rPr lang="nb-NO" sz="2400" dirty="0" err="1">
                <a:latin typeface="Arial"/>
                <a:ea typeface="ＭＳ Ｐゴシック" charset="0"/>
                <a:cs typeface="ＭＳ Ｐゴシック" charset="0"/>
              </a:rPr>
              <a:t>Oppdatér</a:t>
            </a: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 informasjon i </a:t>
            </a:r>
            <a:r>
              <a:rPr lang="nb-NO" sz="2400" b="1" dirty="0">
                <a:latin typeface="Arial"/>
                <a:ea typeface="ＭＳ Ｐゴシック" charset="0"/>
                <a:cs typeface="ＭＳ Ｐゴシック" charset="0"/>
              </a:rPr>
              <a:t>Brønnøysundregistrene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2"/>
            </a:pPr>
            <a:r>
              <a:rPr lang="nb-NO" dirty="0" smtClean="0">
                <a:latin typeface="Arial"/>
                <a:ea typeface="ＭＳ Ｐゴシック" charset="0"/>
              </a:rPr>
              <a:t> </a:t>
            </a:r>
            <a:r>
              <a:rPr lang="nb-NO" dirty="0">
                <a:latin typeface="Arial"/>
                <a:ea typeface="ＭＳ Ｐゴシック" charset="0"/>
              </a:rPr>
              <a:t>Økonomi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nb-NO" dirty="0" smtClean="0"/>
              <a:t>Budsjett og økonomiplan</a:t>
            </a:r>
          </a:p>
          <a:p>
            <a:pPr lvl="1">
              <a:defRPr/>
            </a:pPr>
            <a:r>
              <a:rPr lang="nb-NO" dirty="0" smtClean="0"/>
              <a:t>Detaljert budsjett for året</a:t>
            </a:r>
          </a:p>
          <a:p>
            <a:pPr lvl="1">
              <a:defRPr/>
            </a:pPr>
            <a:r>
              <a:rPr lang="nb-NO" dirty="0" smtClean="0"/>
              <a:t>Økonomiplan som sikrer økonomi frem til neste stortingsvalg og lokalvalg</a:t>
            </a:r>
          </a:p>
          <a:p>
            <a:pPr lvl="2">
              <a:defRPr/>
            </a:pPr>
            <a:r>
              <a:rPr lang="nb-NO" dirty="0" smtClean="0"/>
              <a:t>Muliggjør </a:t>
            </a:r>
            <a:r>
              <a:rPr lang="nb-NO" dirty="0" err="1" smtClean="0"/>
              <a:t>bl.a</a:t>
            </a:r>
            <a:r>
              <a:rPr lang="nb-NO" dirty="0" smtClean="0"/>
              <a:t> innkjøp av telt og annet valgkamputstyr</a:t>
            </a:r>
          </a:p>
          <a:p>
            <a:pPr>
              <a:defRPr/>
            </a:pPr>
            <a:r>
              <a:rPr lang="nb-NO" dirty="0" smtClean="0"/>
              <a:t>Eksempelvis:</a:t>
            </a:r>
          </a:p>
          <a:p>
            <a:pPr lvl="1">
              <a:defRPr/>
            </a:pPr>
            <a:r>
              <a:rPr lang="nb-NO" dirty="0"/>
              <a:t>B</a:t>
            </a:r>
            <a:r>
              <a:rPr lang="nb-NO" dirty="0" smtClean="0"/>
              <a:t>ygge opp økonomien i mellomvalgsår</a:t>
            </a:r>
          </a:p>
          <a:p>
            <a:pPr lvl="1">
              <a:defRPr/>
            </a:pPr>
            <a:r>
              <a:rPr lang="nb-NO" dirty="0" smtClean="0"/>
              <a:t>Gå i null i stortingsvalgsår</a:t>
            </a:r>
          </a:p>
          <a:p>
            <a:pPr lvl="1">
              <a:defRPr/>
            </a:pPr>
            <a:r>
              <a:rPr lang="nb-NO" dirty="0" smtClean="0"/>
              <a:t>”tømme” kasse i lokalvalgsår</a:t>
            </a:r>
          </a:p>
          <a:p>
            <a:pPr>
              <a:defRPr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2"/>
            </a:pPr>
            <a:r>
              <a:rPr lang="nb-NO" dirty="0">
                <a:latin typeface="Arial"/>
              </a:rPr>
              <a:t> Økonomi</a:t>
            </a:r>
            <a:endParaRPr lang="nb-NO" dirty="0"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spcBef>
                <a:spcPct val="0"/>
              </a:spcBef>
              <a:buFontTx/>
              <a:buChar char="•"/>
            </a:pPr>
            <a:r>
              <a:rPr lang="nb-NO" sz="2800" dirty="0">
                <a:latin typeface="Arial"/>
                <a:ea typeface="ＭＳ Ｐゴシック" charset="0"/>
              </a:rPr>
              <a:t>Statsstøtte: 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Alle lag må bekrefte kontonummer og kontaktinformasjon årlig 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Sted: 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  <a:hlinkClick r:id="rId3"/>
              </a:rPr>
              <a:t>www.partistotte.no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 (Fylkesmannen i Sogn og Fjordane)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Frist: Senest 15. november, men helst innen 15. februar (ellers blir utbetalingen forsinket)</a:t>
            </a:r>
            <a:endParaRPr lang="nb-NO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457200" indent="-457200">
              <a:spcBef>
                <a:spcPct val="0"/>
              </a:spcBef>
              <a:buFontTx/>
              <a:buChar char="•"/>
            </a:pPr>
            <a:r>
              <a:rPr lang="nb-NO" sz="2800" dirty="0">
                <a:latin typeface="Arial"/>
              </a:rPr>
              <a:t>Inntektsrapportering: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Alle partilag er </a:t>
            </a:r>
            <a:r>
              <a:rPr lang="nb-NO" sz="2000" b="1" dirty="0">
                <a:solidFill>
                  <a:srgbClr val="000000"/>
                </a:solidFill>
                <a:latin typeface="Arial"/>
                <a:ea typeface="ＭＳ Ｐゴシック" charset="0"/>
              </a:rPr>
              <a:t>lovpålagt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 å rapportere, uansett inntektsnivå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Under 10.000 i inntekt utover statsstøtte - erklæring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Over 10.000 i inntekt utover statsstøtte - fullstendig skjema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Sted: 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  <a:hlinkClick r:id="rId4"/>
              </a:rPr>
              <a:t>www.partifinansiering.no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 (SSB)</a:t>
            </a: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Frist: </a:t>
            </a:r>
            <a:r>
              <a:rPr lang="nb-NO" sz="2000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31. mai 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hvert </a:t>
            </a:r>
            <a:r>
              <a:rPr lang="nb-NO" sz="2000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år (NB: ny frist)</a:t>
            </a:r>
            <a:endParaRPr lang="nb-NO" sz="2000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457200" indent="-457200">
              <a:spcBef>
                <a:spcPct val="0"/>
              </a:spcBef>
              <a:buFontTx/>
              <a:buChar char="•"/>
            </a:pPr>
            <a:r>
              <a:rPr lang="nb-NO" sz="2800" dirty="0">
                <a:latin typeface="Arial"/>
                <a:ea typeface="ＭＳ Ｐゴシック" charset="0"/>
                <a:cs typeface="ＭＳ Ｐゴシック" charset="0"/>
              </a:rPr>
              <a:t>Brønnøysund:</a:t>
            </a: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 </a:t>
            </a:r>
            <a:endParaRPr lang="nb-NO" sz="2800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914400" lvl="1" indent="-457200">
              <a:spcBef>
                <a:spcPct val="0"/>
              </a:spcBef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</a:rPr>
              <a:t>Sørg for at laget er registrert i Enhetsregisteret og får eget </a:t>
            </a:r>
            <a:r>
              <a:rPr lang="nb-NO" sz="2000" dirty="0" err="1">
                <a:solidFill>
                  <a:srgbClr val="000000"/>
                </a:solidFill>
                <a:latin typeface="Arial"/>
                <a:ea typeface="ＭＳ Ｐゴシック" charset="0"/>
              </a:rPr>
              <a:t>kontonr</a:t>
            </a:r>
            <a:endParaRPr lang="nb-NO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457200" indent="-457200">
              <a:spcBef>
                <a:spcPct val="0"/>
              </a:spcBef>
              <a:buFontTx/>
              <a:buChar char="•"/>
            </a:pPr>
            <a:endParaRPr lang="nb-NO" sz="2400" b="1" dirty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457200" indent="-457200">
              <a:spcBef>
                <a:spcPct val="0"/>
              </a:spcBef>
              <a:buFontTx/>
              <a:buChar char="•"/>
            </a:pPr>
            <a:endParaRPr lang="nb-NO" sz="2400" b="1" dirty="0">
              <a:solidFill>
                <a:srgbClr val="000000"/>
              </a:solidFill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3"/>
            </a:pPr>
            <a:r>
              <a:rPr lang="nb-NO" dirty="0" smtClean="0">
                <a:latin typeface="Arial"/>
                <a:ea typeface="ＭＳ Ｐゴシック" charset="0"/>
              </a:rPr>
              <a:t> </a:t>
            </a:r>
            <a:r>
              <a:rPr lang="nb-NO" dirty="0">
                <a:latin typeface="Arial"/>
                <a:ea typeface="ＭＳ Ｐゴシック" charset="0"/>
              </a:rPr>
              <a:t>Politikkutvikling</a:t>
            </a:r>
          </a:p>
        </p:txBody>
      </p:sp>
      <p:sp>
        <p:nvSpPr>
          <p:cNvPr id="57346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Lage valgprogram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Sette ned programkomité med 3-5 medlemmer</a:t>
            </a:r>
          </a:p>
          <a:p>
            <a:pPr lvl="2"/>
            <a:r>
              <a:rPr lang="nb-NO" sz="16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I små lag gjør styret dette selv.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Sende utkast til diskusjon blant medlemmene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Ferdigstille utkast til behandling på årsmøtet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Bruk tiden fram til valget på å gjøre programmet godt kjent i lokalmiljøet!</a:t>
            </a:r>
            <a:endParaRPr lang="nb-NO" sz="24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Lage forslag til uttalelser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Til fylkesstyret og fylkesårsmøtet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Til landsstyret og Landsmøtet (via fylket)</a:t>
            </a:r>
          </a:p>
          <a:p>
            <a:pPr lvl="1"/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Til bruk i lokalpolitikken</a:t>
            </a: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3"/>
            </a:pPr>
            <a:r>
              <a:rPr lang="nb-NO" dirty="0" smtClean="0">
                <a:latin typeface="Arial"/>
                <a:ea typeface="ＭＳ Ｐゴシック" charset="0"/>
              </a:rPr>
              <a:t> </a:t>
            </a:r>
            <a:r>
              <a:rPr lang="nb-NO" dirty="0">
                <a:latin typeface="Arial"/>
                <a:ea typeface="ＭＳ Ｐゴシック" charset="0"/>
              </a:rPr>
              <a:t>Politikkutvikling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Finne svarene og de gode løsningene på saker og problemer som folk støter på i hverdagen</a:t>
            </a:r>
          </a:p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Fange opp hva som rører seg blant folk og fremme forslag til politiske løsninger</a:t>
            </a:r>
          </a:p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Lytte til folks (naboer, kolleger, familie) og egne medlemmers forslag og ide</a:t>
            </a:r>
            <a:r>
              <a:rPr lang="nb-NO" altLang="ja-JP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er, og foredle disse til politiske forslag - Lyttestand</a:t>
            </a:r>
            <a:endParaRPr lang="nb-NO" dirty="0" smtClean="0">
              <a:solidFill>
                <a:srgbClr val="000000"/>
              </a:solidFill>
              <a:latin typeface="Arial"/>
              <a:ea typeface="ＭＳ Ｐゴシック" charset="0"/>
            </a:endParaRPr>
          </a:p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Forenkle språket vi bruker når vi omtaler politiske saker, slik at flere forstår hva vi snakker om.</a:t>
            </a:r>
          </a:p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Lage nye innpakninger / bruke nye innfallsvinkler når vi tar opp våre politiske saker</a:t>
            </a:r>
          </a:p>
          <a:p>
            <a:pPr marL="457200" indent="-457200">
              <a:spcBef>
                <a:spcPct val="0"/>
              </a:spcBef>
              <a:buFontTx/>
              <a:buChar char="•"/>
              <a:defRPr/>
            </a:pPr>
            <a:r>
              <a:rPr lang="nb-NO" dirty="0" smtClean="0">
                <a:solidFill>
                  <a:srgbClr val="000000"/>
                </a:solidFill>
                <a:latin typeface="Arial"/>
                <a:ea typeface="ＭＳ Ｐゴシック" charset="0"/>
              </a:rPr>
              <a:t>Ha dialog med forskjellige interesse- og aksjonsgrupper og finne gode løsninger for deres sak/saker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4"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 </a:t>
            </a:r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Informasjonsarbeid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</a:rPr>
              <a:t>Presse- og </a:t>
            </a:r>
            <a:r>
              <a:rPr lang="nb-NO" sz="2400" dirty="0" smtClean="0">
                <a:latin typeface="Arial"/>
                <a:ea typeface="ＭＳ Ｐゴシック" charset="0"/>
              </a:rPr>
              <a:t>mediearbeid</a:t>
            </a:r>
            <a:endParaRPr lang="nb-NO" sz="2000" dirty="0" smtClean="0">
              <a:latin typeface="Arial"/>
              <a:ea typeface="ＭＳ Ｐゴシック" charset="0"/>
            </a:endParaRPr>
          </a:p>
          <a:p>
            <a:pPr lvl="1">
              <a:defRPr/>
            </a:pP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Informere 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presse og lokalsamfunn 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om hva vi står for, om forslag vi fremmer, og om aktiviteter vi </a:t>
            </a: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gjennomfører</a:t>
            </a:r>
          </a:p>
          <a:p>
            <a:pPr lvl="1">
              <a:defRPr/>
            </a:pP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Det er først når velgerne får høre om det at man får lønn for strevet</a:t>
            </a:r>
          </a:p>
          <a:p>
            <a:pPr lvl="1">
              <a:defRPr/>
            </a:pP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Gjenta budskapet. Når dere er lei av å se dere selv i avisa at andre begynner å legge merke til dere</a:t>
            </a:r>
            <a:endParaRPr lang="nb-NO" sz="20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</a:rPr>
              <a:t>Nettsider og sosiale </a:t>
            </a:r>
            <a:r>
              <a:rPr lang="nb-NO" sz="2400" dirty="0" smtClean="0">
                <a:latin typeface="Arial"/>
                <a:ea typeface="ＭＳ Ｐゴシック" charset="0"/>
              </a:rPr>
              <a:t>medier</a:t>
            </a:r>
            <a:endParaRPr lang="nb-NO" sz="2400" dirty="0">
              <a:latin typeface="Arial"/>
              <a:ea typeface="ＭＳ Ｐゴシック" charset="0"/>
            </a:endParaRP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Informere presse, lokalsamfunn </a:t>
            </a:r>
            <a:r>
              <a:rPr lang="nb-NO" sz="2000" b="1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og egne medlemmer 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om det samme</a:t>
            </a: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Debattere og få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 tilbakemeldinger fra egne medlemmer og velgere om hva de er opptatt av at vi skal </a:t>
            </a: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gjøre</a:t>
            </a:r>
          </a:p>
          <a:p>
            <a:pPr lvl="1">
              <a:defRPr/>
            </a:pPr>
            <a:r>
              <a:rPr lang="nb-NO" dirty="0" smtClean="0">
                <a:latin typeface="Arial"/>
                <a:cs typeface="ＭＳ Ｐゴシック" charset="0"/>
              </a:rPr>
              <a:t>Ha gjerne en </a:t>
            </a:r>
            <a:r>
              <a:rPr lang="nb-NO" dirty="0" err="1" smtClean="0">
                <a:latin typeface="Arial"/>
                <a:cs typeface="ＭＳ Ｐゴシック" charset="0"/>
              </a:rPr>
              <a:t>facebook</a:t>
            </a:r>
            <a:r>
              <a:rPr lang="nb-NO" dirty="0" smtClean="0">
                <a:latin typeface="Arial"/>
                <a:cs typeface="ＭＳ Ｐゴシック" charset="0"/>
              </a:rPr>
              <a:t> side til utadrettet virksomhet og en gruppe for intern kommunikasjon med medlemmene</a:t>
            </a:r>
            <a:endParaRPr lang="nb-NO" sz="20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</a:rPr>
              <a:t>Interninformasjon</a:t>
            </a: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Informere 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medlemmer om hva vi gjør, og hvor og når vi skal gjøre det</a:t>
            </a: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Informere </a:t>
            </a: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internt (kommunestyre, fylkeslag, nasjonalledd</a:t>
            </a: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</a:rPr>
              <a:t>)</a:t>
            </a:r>
            <a:endParaRPr lang="nb-NO" sz="20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5"/>
            </a:pPr>
            <a:r>
              <a:rPr lang="nb-NO" dirty="0" smtClean="0">
                <a:latin typeface="Arial"/>
                <a:ea typeface="ＭＳ Ｐゴシック" charset="0"/>
                <a:cs typeface="ＭＳ Ｐゴシック" charset="0"/>
              </a:rPr>
              <a:t> Skolering</a:t>
            </a:r>
            <a:endParaRPr lang="nb-NO" dirty="0"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Gi tilbud om kurs/skolering til:</a:t>
            </a:r>
          </a:p>
          <a:p>
            <a:pPr lvl="1">
              <a:defRPr/>
            </a:pP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Folkevalgte / Kandidater</a:t>
            </a:r>
            <a:endParaRPr lang="nb-NO" sz="20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M</a:t>
            </a: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edlemmer</a:t>
            </a:r>
            <a:endParaRPr lang="nb-NO" sz="2000" dirty="0">
              <a:solidFill>
                <a:schemeClr val="bg1">
                  <a:lumMod val="10000"/>
                </a:schemeClr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Informere om Lokalpolitisk nettverk</a:t>
            </a:r>
          </a:p>
          <a:p>
            <a:pPr>
              <a:defRPr/>
            </a:pPr>
            <a:r>
              <a:rPr lang="nb-NO" sz="2400" dirty="0" smtClean="0">
                <a:latin typeface="Arial"/>
                <a:ea typeface="ＭＳ Ｐゴシック" charset="0"/>
                <a:cs typeface="ＭＳ Ｐゴシック" charset="0"/>
              </a:rPr>
              <a:t>Venstreskolen</a:t>
            </a:r>
          </a:p>
          <a:p>
            <a:pPr lvl="1">
              <a:defRPr/>
            </a:pPr>
            <a:r>
              <a:rPr lang="nb-NO" sz="2000" dirty="0" smtClean="0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Trinn 1: Større lokallag eller fylket skal tilby innføringskurs til alle nye medlemmer hvert år.</a:t>
            </a:r>
          </a:p>
          <a:p>
            <a:pPr lvl="1">
              <a:defRPr/>
            </a:pPr>
            <a:r>
              <a:rPr lang="nb-NO" sz="2000" dirty="0" smtClean="0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Trinn </a:t>
            </a:r>
            <a:r>
              <a:rPr lang="nb-NO" sz="2000" dirty="0">
                <a:solidFill>
                  <a:srgbClr val="000000"/>
                </a:solidFill>
                <a:latin typeface="Arial"/>
                <a:ea typeface="ＭＳ Ｐゴシック" charset="0"/>
                <a:cs typeface="ＭＳ Ｐゴシック" charset="0"/>
              </a:rPr>
              <a:t>2: Kurs for de som lurer på å bli aktive, tilbys av fylket</a:t>
            </a:r>
            <a:endParaRPr lang="nb-NO" sz="2000" dirty="0">
              <a:latin typeface="Arial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Venstres Opplysnings- og studieforbund (VO):</a:t>
            </a:r>
          </a:p>
          <a:p>
            <a:pPr lvl="1">
              <a:defRPr/>
            </a:pPr>
            <a:r>
              <a:rPr lang="nb-NO" sz="2000" dirty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Gir økonomisk støtte hvis man følger kursopplegg gjennom </a:t>
            </a:r>
            <a:r>
              <a:rPr lang="nb-NO" sz="2000" dirty="0" smtClean="0">
                <a:solidFill>
                  <a:schemeClr val="bg1">
                    <a:lumMod val="10000"/>
                  </a:schemeClr>
                </a:solidFill>
                <a:latin typeface="Arial"/>
                <a:ea typeface="ＭＳ Ｐゴシック" charset="0"/>
                <a:cs typeface="ＭＳ Ｐゴシック" charset="0"/>
              </a:rPr>
              <a:t>studieplaner</a:t>
            </a:r>
          </a:p>
          <a:p>
            <a:pPr>
              <a:defRPr/>
            </a:pPr>
            <a:r>
              <a:rPr lang="nb-NO" sz="2400" dirty="0" smtClean="0">
                <a:latin typeface="Arial"/>
                <a:ea typeface="ＭＳ Ｐゴシック" charset="0"/>
                <a:cs typeface="ＭＳ Ｐゴシック" charset="0"/>
              </a:rPr>
              <a:t>Planlegg skolering i forbindelse med møtene = Studiestøtte</a:t>
            </a:r>
            <a:endParaRPr lang="nb-NO" dirty="0">
              <a:latin typeface="Arial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5"/>
            </a:pPr>
            <a:r>
              <a:rPr lang="nb-NO" dirty="0" smtClean="0">
                <a:latin typeface="Arial"/>
                <a:ea typeface="ＭＳ Ｐゴシック" charset="0"/>
              </a:rPr>
              <a:t> Skolering</a:t>
            </a:r>
            <a:endParaRPr lang="nb-NO" dirty="0">
              <a:latin typeface="Arial"/>
              <a:ea typeface="ＭＳ Ｐゴシック" charset="0"/>
            </a:endParaRPr>
          </a:p>
        </p:txBody>
      </p:sp>
      <p:sp>
        <p:nvSpPr>
          <p:cNvPr id="63490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Med litt planlegging kan man skolere og få studiestøtte for mye av lokallagets aktivitet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Venstres Opplysnings- og Studieforbund (VO) har forslag og maler til studieringer for de fleste møteserier</a:t>
            </a:r>
          </a:p>
          <a:p>
            <a:r>
              <a:rPr lang="nb-NO" dirty="0">
                <a:latin typeface="Arial"/>
                <a:ea typeface="ＭＳ Ｐゴシック" charset="0"/>
                <a:hlinkClick r:id="rId3"/>
              </a:rPr>
              <a:t>www.venstre.no/vo</a:t>
            </a:r>
            <a:endParaRPr lang="nb-NO" dirty="0">
              <a:latin typeface="Arial"/>
              <a:ea typeface="ＭＳ Ｐゴシック" charset="0"/>
            </a:endParaRPr>
          </a:p>
          <a:p>
            <a:r>
              <a:rPr lang="nb-NO" dirty="0">
                <a:latin typeface="Arial"/>
                <a:ea typeface="ＭＳ Ｐゴシック" charset="0"/>
              </a:rPr>
              <a:t>Søknadsfrist: 31. januar</a:t>
            </a: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Demokrati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/>
              <a:t>Lokallagslederskolering – fylkesårsmøte 2016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6"/>
            </a:pPr>
            <a:r>
              <a:rPr lang="nb-NO" dirty="0" smtClean="0">
                <a:latin typeface="Arial"/>
                <a:ea typeface="ＭＳ Ｐゴシック" charset="0"/>
              </a:rPr>
              <a:t> Hvorfor </a:t>
            </a:r>
            <a:r>
              <a:rPr lang="nb-NO" dirty="0">
                <a:latin typeface="Arial"/>
                <a:ea typeface="ＭＳ Ｐゴシック" charset="0"/>
              </a:rPr>
              <a:t>medlemspleie?</a:t>
            </a:r>
          </a:p>
        </p:txBody>
      </p:sp>
      <p:sp>
        <p:nvSpPr>
          <p:cNvPr id="64514" name="Plassholder for innhol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Medlemmer er alt!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Folkevalgte, styremedlemmer, aktivister +++</a:t>
            </a:r>
          </a:p>
          <a:p>
            <a:r>
              <a:rPr lang="nb-NO" dirty="0">
                <a:latin typeface="Arial"/>
                <a:ea typeface="ＭＳ Ｐゴシック" charset="0"/>
              </a:rPr>
              <a:t>Medlemmer melder seg inn av en grunn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De vil vise støtte og bidra</a:t>
            </a:r>
          </a:p>
          <a:p>
            <a:r>
              <a:rPr lang="nb-NO" dirty="0">
                <a:latin typeface="Arial"/>
                <a:ea typeface="ＭＳ Ｐゴシック" charset="0"/>
              </a:rPr>
              <a:t>Lokallaget står for den daglige medlemsaktiviteten</a:t>
            </a:r>
          </a:p>
          <a:p>
            <a:pPr lvl="1"/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6"/>
            </a:pPr>
            <a:r>
              <a:rPr lang="nb-NO" dirty="0" smtClean="0">
                <a:latin typeface="Arial"/>
                <a:ea typeface="ＭＳ Ｐゴシック" charset="0"/>
              </a:rPr>
              <a:t> </a:t>
            </a:r>
            <a:r>
              <a:rPr lang="nb-NO" dirty="0">
                <a:latin typeface="Arial"/>
              </a:rPr>
              <a:t>Medlemspleie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nb-NO" dirty="0" smtClean="0"/>
              <a:t>Ønsk nye medlemmer velkommen</a:t>
            </a:r>
          </a:p>
          <a:p>
            <a:pPr lvl="1">
              <a:defRPr/>
            </a:pPr>
            <a:r>
              <a:rPr lang="nb-NO" dirty="0" smtClean="0"/>
              <a:t>Informer om aktiviteter, avklar ønske om deltakelse, interesse for nyhetsbrev o.l.</a:t>
            </a:r>
          </a:p>
          <a:p>
            <a:pPr lvl="1">
              <a:defRPr/>
            </a:pPr>
            <a:r>
              <a:rPr lang="nb-NO" dirty="0" smtClean="0"/>
              <a:t>Akershus: Fylket v/ Abid Raja ønsker alle nye medlemmer velkommen i tillegg til lokallagsleder. God effekt.</a:t>
            </a:r>
          </a:p>
          <a:p>
            <a:pPr>
              <a:defRPr/>
            </a:pPr>
            <a:r>
              <a:rPr lang="nb-NO" dirty="0" smtClean="0"/>
              <a:t>Legg til rette for arenaer</a:t>
            </a:r>
          </a:p>
          <a:p>
            <a:pPr lvl="1">
              <a:defRPr/>
            </a:pPr>
            <a:r>
              <a:rPr lang="nb-NO" dirty="0" smtClean="0"/>
              <a:t>Temakvelder med dagsaktuelle temaer (også rikspolitiske)</a:t>
            </a:r>
          </a:p>
          <a:p>
            <a:pPr lvl="2">
              <a:defRPr/>
            </a:pPr>
            <a:r>
              <a:rPr lang="nb-NO" dirty="0" smtClean="0"/>
              <a:t>Gruppemøter er for spesielt interesserte…</a:t>
            </a:r>
          </a:p>
          <a:p>
            <a:pPr lvl="1">
              <a:defRPr/>
            </a:pPr>
            <a:r>
              <a:rPr lang="nb-NO" dirty="0" smtClean="0"/>
              <a:t>Sosiale møteplasser som Liberal café /pils, </a:t>
            </a:r>
            <a:r>
              <a:rPr lang="nb-NO" dirty="0" err="1" smtClean="0"/>
              <a:t>Pubquiz</a:t>
            </a:r>
            <a:r>
              <a:rPr lang="nb-NO" dirty="0" smtClean="0"/>
              <a:t> eller Venstreball</a:t>
            </a:r>
          </a:p>
          <a:p>
            <a:pPr lvl="1">
              <a:defRPr/>
            </a:pPr>
            <a:r>
              <a:rPr lang="nb-NO" dirty="0" smtClean="0"/>
              <a:t>GI tilbud om Venstreskolen (gjerne i samarbeid med fylkeslaget)</a:t>
            </a:r>
          </a:p>
          <a:p>
            <a:pPr>
              <a:defRPr/>
            </a:pPr>
            <a:r>
              <a:rPr lang="nb-NO" dirty="0" smtClean="0"/>
              <a:t>Hold jevnlig kontakt med alle</a:t>
            </a:r>
          </a:p>
          <a:p>
            <a:pPr lvl="1">
              <a:defRPr/>
            </a:pPr>
            <a:r>
              <a:rPr lang="nb-NO" dirty="0" smtClean="0"/>
              <a:t>En telefon en gang i året er minimum. Har statusen som støttemedlem forandret seg?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ea"/>
              <a:buAutoNum type="circleNumDbPlain" startAt="7"/>
            </a:pPr>
            <a:r>
              <a:rPr lang="nb-NO" dirty="0">
                <a:latin typeface="Arial"/>
              </a:rPr>
              <a:t> </a:t>
            </a:r>
            <a:r>
              <a:rPr lang="nb-NO" dirty="0" smtClean="0">
                <a:latin typeface="Arial"/>
              </a:rPr>
              <a:t>Listestilling</a:t>
            </a:r>
            <a:endParaRPr lang="en-US" dirty="0">
              <a:latin typeface="Arial"/>
            </a:endParaRPr>
          </a:p>
        </p:txBody>
      </p:sp>
      <p:sp>
        <p:nvSpPr>
          <p:cNvPr id="66562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Hvor mange lag har listen klar?</a:t>
            </a:r>
          </a:p>
          <a:p>
            <a:pPr>
              <a:lnSpc>
                <a:spcPct val="90000"/>
              </a:lnSpc>
            </a:pPr>
            <a:endParaRPr lang="nb-NO" sz="2400" dirty="0">
              <a:latin typeface="Arial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Frist: 31. mars 2015 </a:t>
            </a:r>
          </a:p>
          <a:p>
            <a:pPr lvl="1">
              <a:lnSpc>
                <a:spcPct val="90000"/>
              </a:lnSpc>
            </a:pPr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OBS: kl. </a:t>
            </a:r>
            <a:r>
              <a:rPr lang="nb-NO" sz="2000" dirty="0" smtClean="0">
                <a:latin typeface="Arial"/>
                <a:ea typeface="ＭＳ Ｐゴシック" charset="0"/>
                <a:cs typeface="ＭＳ Ｐゴシック" charset="0"/>
              </a:rPr>
              <a:t>12.00</a:t>
            </a:r>
          </a:p>
          <a:p>
            <a:pPr lvl="1">
              <a:lnSpc>
                <a:spcPct val="90000"/>
              </a:lnSpc>
            </a:pPr>
            <a:r>
              <a:rPr lang="nb-NO" dirty="0" smtClean="0">
                <a:latin typeface="Arial"/>
                <a:cs typeface="ＭＳ Ｐゴシック" charset="0"/>
              </a:rPr>
              <a:t>OBS OBS: Påskeuka</a:t>
            </a:r>
            <a:endParaRPr lang="nb-NO" sz="2000" dirty="0">
              <a:latin typeface="Arial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Ta det gjerne </a:t>
            </a:r>
            <a:r>
              <a:rPr lang="nb-NO" sz="2000" dirty="0" smtClean="0">
                <a:latin typeface="Arial"/>
                <a:ea typeface="ＭＳ Ｐゴシック" charset="0"/>
                <a:cs typeface="ＭＳ Ｐゴシック" charset="0"/>
              </a:rPr>
              <a:t>noen dager/uker </a:t>
            </a:r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før…</a:t>
            </a:r>
          </a:p>
          <a:p>
            <a:pPr>
              <a:lnSpc>
                <a:spcPct val="90000"/>
              </a:lnSpc>
            </a:pPr>
            <a:endParaRPr lang="nb-NO" sz="2400" dirty="0">
              <a:latin typeface="Arial"/>
              <a:ea typeface="ＭＳ Ｐゴシック" charset="0"/>
              <a:cs typeface="ＭＳ Ｐゴシック" charset="0"/>
            </a:endParaRPr>
          </a:p>
          <a:p>
            <a:r>
              <a:rPr lang="nb-NO" sz="2400" dirty="0">
                <a:latin typeface="Arial"/>
                <a:ea typeface="ＭＳ Ｐゴシック" charset="0"/>
                <a:cs typeface="ＭＳ Ｐゴシック" charset="0"/>
              </a:rPr>
              <a:t>Sette ned nominasjonskomité med 3-5 medlemmer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Ferdigstille utkast til valgliste 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Behandling på nominasjonsmøte </a:t>
            </a:r>
          </a:p>
          <a:p>
            <a:pPr lvl="1"/>
            <a:r>
              <a:rPr lang="nb-NO" sz="2000" dirty="0">
                <a:latin typeface="Arial"/>
                <a:ea typeface="ＭＳ Ｐゴシック" charset="0"/>
                <a:cs typeface="ＭＳ Ｐゴシック" charset="0"/>
              </a:rPr>
              <a:t>Bruk tiden fram til valget på å gjøre listen godt kjent i lokalmiljøet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ext Box 2"/>
          <p:cNvSpPr txBox="1">
            <a:spLocks noChangeArrowheads="1"/>
          </p:cNvSpPr>
          <p:nvPr/>
        </p:nvSpPr>
        <p:spPr bwMode="auto">
          <a:xfrm>
            <a:off x="876301" y="501386"/>
            <a:ext cx="77644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876300" y="501386"/>
            <a:ext cx="7958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0" hangingPunct="0"/>
            <a:endParaRPr lang="en-US" sz="2400" dirty="0">
              <a:latin typeface="Arial"/>
            </a:endParaRPr>
          </a:p>
        </p:txBody>
      </p:sp>
      <p:sp>
        <p:nvSpPr>
          <p:cNvPr id="68612" name="Rectang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Lokallaget og kommunestyregruppa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eaLnBrk="0" hangingPunct="0">
              <a:buNone/>
              <a:defRPr/>
            </a:pP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Ofte er det helt ulike personer som driver lag og gruppe. Da er samkjøring eksepsjonelt viktig. Venstre er best når vi spiller på lag!</a:t>
            </a:r>
          </a:p>
          <a:p>
            <a:pPr marL="0" indent="0" eaLnBrk="0" hangingPunct="0">
              <a:buNone/>
              <a:defRPr/>
            </a:pPr>
            <a:endParaRPr lang="nb-NO" dirty="0">
              <a:solidFill>
                <a:srgbClr val="000000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444500" indent="-444500" eaLnBrk="0" hangingPunct="0">
              <a:spcAft>
                <a:spcPct val="50000"/>
              </a:spcAft>
              <a:buFont typeface="Arial"/>
              <a:buChar char="•"/>
              <a:defRPr/>
            </a:pP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Skap en vane for å møte på hverandres møter – kombiner møtene!</a:t>
            </a:r>
          </a:p>
          <a:p>
            <a:pPr marL="444500" indent="-444500" eaLnBrk="0" hangingPunct="0">
              <a:spcAft>
                <a:spcPct val="50000"/>
              </a:spcAft>
              <a:buFont typeface="Arial"/>
              <a:buChar char="•"/>
              <a:defRPr/>
            </a:pP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Informer hverandre om medieutspill og planlagte forslag – planlegg sammen!</a:t>
            </a:r>
          </a:p>
          <a:p>
            <a:pPr marL="444500" indent="-444500" eaLnBrk="0" hangingPunct="0">
              <a:spcAft>
                <a:spcPct val="50000"/>
              </a:spcAft>
              <a:buFont typeface="Arial"/>
              <a:buChar char="•"/>
              <a:defRPr/>
            </a:pP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Viktig at de folkevalgte bruker tid på medlemsaktiviteter</a:t>
            </a:r>
          </a:p>
          <a:p>
            <a:pPr marL="444500" indent="-444500" eaLnBrk="0" hangingPunct="0">
              <a:spcAft>
                <a:spcPct val="50000"/>
              </a:spcAft>
              <a:buFont typeface="Arial"/>
              <a:buChar char="•"/>
              <a:defRPr/>
            </a:pP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Like viktig med samme kontakten ”oppover” til fylkesnivå og nasjonalt nivå hvis saken er relevant. Unngå at kommunestyrerepresentant og fylkestingsrepresentant stemmer mot hverandre </a:t>
            </a:r>
            <a:r>
              <a:rPr lang="nb-NO" dirty="0" err="1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pga</a:t>
            </a:r>
            <a:r>
              <a:rPr lang="nb-NO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 dårlig samkjøring!</a:t>
            </a:r>
          </a:p>
          <a:p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Andre oppgaver?</a:t>
            </a:r>
          </a:p>
        </p:txBody>
      </p:sp>
      <p:sp>
        <p:nvSpPr>
          <p:cNvPr id="70658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Arrangere sommer- / </a:t>
            </a:r>
            <a:r>
              <a:rPr lang="nb-NO" dirty="0" smtClean="0">
                <a:latin typeface="Arial"/>
                <a:ea typeface="ＭＳ Ｐゴシック" charset="0"/>
              </a:rPr>
              <a:t>julefest</a:t>
            </a:r>
          </a:p>
          <a:p>
            <a:r>
              <a:rPr lang="nb-NO" dirty="0" smtClean="0">
                <a:latin typeface="Arial"/>
                <a:ea typeface="ＭＳ Ｐゴシック" charset="0"/>
              </a:rPr>
              <a:t>Andre sosiale arrangementer</a:t>
            </a:r>
          </a:p>
          <a:p>
            <a:r>
              <a:rPr lang="nb-NO" dirty="0" smtClean="0">
                <a:latin typeface="Arial"/>
              </a:rPr>
              <a:t>Andre tips?</a:t>
            </a:r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MÅ oppgavene oppsummert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b-NO" dirty="0" smtClean="0"/>
              <a:t>Søk om partistøtte</a:t>
            </a:r>
          </a:p>
          <a:p>
            <a:r>
              <a:rPr lang="nb-NO" dirty="0" smtClean="0"/>
              <a:t>Bekreft kontaktinformasjon og kontonummer (årlig)</a:t>
            </a:r>
          </a:p>
          <a:p>
            <a:r>
              <a:rPr lang="nb-NO" dirty="0" smtClean="0"/>
              <a:t>Innrapporter inntekter</a:t>
            </a:r>
          </a:p>
          <a:p>
            <a:r>
              <a:rPr lang="nb-NO" dirty="0" smtClean="0"/>
              <a:t>Arrangere årsmøte</a:t>
            </a:r>
          </a:p>
          <a:p>
            <a:r>
              <a:rPr lang="nb-NO" dirty="0" smtClean="0"/>
              <a:t>Årsmelding til VHO</a:t>
            </a:r>
          </a:p>
          <a:p>
            <a:r>
              <a:rPr lang="nb-NO" dirty="0" smtClean="0"/>
              <a:t>Et minimum av medlemspleie</a:t>
            </a:r>
          </a:p>
          <a:p>
            <a:pPr marL="0" indent="0">
              <a:buNone/>
            </a:pPr>
            <a:r>
              <a:rPr lang="nb-NO" dirty="0" smtClean="0"/>
              <a:t>Bør</a:t>
            </a:r>
          </a:p>
          <a:p>
            <a:r>
              <a:rPr lang="nb-NO" dirty="0" smtClean="0"/>
              <a:t>Søknad om studiestøtte</a:t>
            </a: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72189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ext Box 2"/>
          <p:cNvSpPr txBox="1">
            <a:spLocks noChangeArrowheads="1"/>
          </p:cNvSpPr>
          <p:nvPr/>
        </p:nvSpPr>
        <p:spPr bwMode="auto">
          <a:xfrm>
            <a:off x="876301" y="501386"/>
            <a:ext cx="7764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nb-NO"/>
          </a:p>
        </p:txBody>
      </p:sp>
      <p:sp>
        <p:nvSpPr>
          <p:cNvPr id="72706" name="Rectangle 3"/>
          <p:cNvSpPr>
            <a:spLocks noChangeArrowheads="1"/>
          </p:cNvSpPr>
          <p:nvPr/>
        </p:nvSpPr>
        <p:spPr bwMode="auto">
          <a:xfrm>
            <a:off x="876300" y="501386"/>
            <a:ext cx="7958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0" hangingPunct="0"/>
            <a:endParaRPr lang="nb-NO" sz="2400"/>
          </a:p>
        </p:txBody>
      </p:sp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574676" y="1301750"/>
            <a:ext cx="83105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 eaLnBrk="0" hangingPunct="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/>
            </a:pPr>
            <a:endParaRPr lang="nb-NO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708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Verktøy for effektivt partiarbeid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>
                <a:solidFill>
                  <a:srgbClr val="000000"/>
                </a:solidFill>
              </a:rPr>
              <a:t>Nettpubliseringsverktøy </a:t>
            </a:r>
            <a:r>
              <a:rPr lang="nb-NO" sz="2000" dirty="0" smtClean="0">
                <a:solidFill>
                  <a:srgbClr val="000000"/>
                </a:solidFill>
              </a:rPr>
              <a:t>(</a:t>
            </a:r>
            <a:r>
              <a:rPr lang="nb-NO" sz="2000" dirty="0"/>
              <a:t>nytt våren 2015 - alle lokallag skal skolere minst én </a:t>
            </a:r>
            <a:r>
              <a:rPr lang="nb-NO" sz="2000" dirty="0" smtClean="0"/>
              <a:t>nettredaktør)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 smtClean="0">
                <a:solidFill>
                  <a:srgbClr val="000000"/>
                </a:solidFill>
              </a:rPr>
              <a:t>Medlemsregister </a:t>
            </a:r>
            <a:r>
              <a:rPr lang="nb-NO" sz="2400" dirty="0">
                <a:solidFill>
                  <a:srgbClr val="000000"/>
                </a:solidFill>
              </a:rPr>
              <a:t>på nett </a:t>
            </a:r>
            <a:r>
              <a:rPr lang="nb-NO" sz="2000" dirty="0">
                <a:solidFill>
                  <a:srgbClr val="000000"/>
                </a:solidFill>
              </a:rPr>
              <a:t>(</a:t>
            </a:r>
            <a:r>
              <a:rPr lang="nb-NO" sz="2000" dirty="0">
                <a:solidFill>
                  <a:srgbClr val="000000"/>
                </a:solidFill>
                <a:hlinkClick r:id="rId3"/>
              </a:rPr>
              <a:t>http://medlem.venstre.no</a:t>
            </a:r>
            <a:r>
              <a:rPr lang="nb-NO" sz="2000" dirty="0">
                <a:solidFill>
                  <a:srgbClr val="000000"/>
                </a:solidFill>
              </a:rPr>
              <a:t>)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 smtClean="0">
                <a:solidFill>
                  <a:srgbClr val="000000"/>
                </a:solidFill>
              </a:rPr>
              <a:t>Nettbutikk </a:t>
            </a:r>
            <a:r>
              <a:rPr lang="nb-NO" sz="2400" dirty="0">
                <a:solidFill>
                  <a:srgbClr val="000000"/>
                </a:solidFill>
              </a:rPr>
              <a:t>(profileringsartikler og materiell)</a:t>
            </a:r>
            <a:r>
              <a:rPr lang="nb-NO" sz="2000" dirty="0">
                <a:solidFill>
                  <a:srgbClr val="000000"/>
                </a:solidFill>
                <a:hlinkClick r:id="rId4"/>
              </a:rPr>
              <a:t>http://www.venstre.no/nettbutikk</a:t>
            </a:r>
            <a:r>
              <a:rPr lang="nb-NO" sz="20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>
                <a:solidFill>
                  <a:srgbClr val="000000"/>
                </a:solidFill>
              </a:rPr>
              <a:t>Venstreskolen </a:t>
            </a:r>
            <a:r>
              <a:rPr lang="nb-NO" sz="2000" dirty="0">
                <a:solidFill>
                  <a:srgbClr val="000000"/>
                </a:solidFill>
              </a:rPr>
              <a:t>(</a:t>
            </a:r>
            <a:r>
              <a:rPr lang="nb-NO" sz="2000" dirty="0">
                <a:solidFill>
                  <a:srgbClr val="000000"/>
                </a:solidFill>
                <a:hlinkClick r:id="rId5"/>
              </a:rPr>
              <a:t>skolen@venstre.no</a:t>
            </a:r>
            <a:r>
              <a:rPr lang="nb-NO" sz="2000" dirty="0">
                <a:solidFill>
                  <a:srgbClr val="000000"/>
                </a:solidFill>
              </a:rPr>
              <a:t> )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>
                <a:solidFill>
                  <a:srgbClr val="000000"/>
                </a:solidFill>
              </a:rPr>
              <a:t>Venstres Studie- og Opplysningsforbund (VO)</a:t>
            </a:r>
            <a:r>
              <a:rPr lang="nb-NO" sz="2000" dirty="0">
                <a:solidFill>
                  <a:srgbClr val="000000"/>
                </a:solidFill>
                <a:hlinkClick r:id="rId6"/>
              </a:rPr>
              <a:t>http://www.venstre.no/vo</a:t>
            </a:r>
            <a:r>
              <a:rPr lang="nb-NO" sz="2000" dirty="0">
                <a:solidFill>
                  <a:srgbClr val="000000"/>
                </a:solidFill>
              </a:rPr>
              <a:t> </a:t>
            </a:r>
          </a:p>
          <a:p>
            <a:pPr eaLnBrk="0" hangingPunct="0">
              <a:spcBef>
                <a:spcPts val="600"/>
              </a:spcBef>
              <a:spcAft>
                <a:spcPts val="600"/>
              </a:spcAft>
              <a:defRPr/>
            </a:pPr>
            <a:r>
              <a:rPr lang="nb-NO" sz="2400" dirty="0">
                <a:solidFill>
                  <a:srgbClr val="000000"/>
                </a:solidFill>
              </a:rPr>
              <a:t>Venstres lille grønne </a:t>
            </a:r>
            <a:r>
              <a:rPr lang="nb-NO" sz="2000" dirty="0">
                <a:solidFill>
                  <a:srgbClr val="000000"/>
                </a:solidFill>
              </a:rPr>
              <a:t>(</a:t>
            </a:r>
            <a:r>
              <a:rPr lang="nb-NO" sz="2000" dirty="0">
                <a:solidFill>
                  <a:srgbClr val="000000"/>
                </a:solidFill>
                <a:hlinkClick r:id="rId7"/>
              </a:rPr>
              <a:t>www.venstre.no/vlg</a:t>
            </a:r>
            <a:r>
              <a:rPr lang="nb-NO" sz="2000" dirty="0">
                <a:solidFill>
                  <a:srgbClr val="000000"/>
                </a:solidFill>
              </a:rPr>
              <a:t>)</a:t>
            </a:r>
          </a:p>
          <a:p>
            <a:endParaRPr lang="nb-NO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ext Box 2"/>
          <p:cNvSpPr txBox="1">
            <a:spLocks noChangeArrowheads="1"/>
          </p:cNvSpPr>
          <p:nvPr/>
        </p:nvSpPr>
        <p:spPr bwMode="auto">
          <a:xfrm>
            <a:off x="876301" y="501386"/>
            <a:ext cx="7764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nb-NO"/>
          </a:p>
        </p:txBody>
      </p:sp>
      <p:sp>
        <p:nvSpPr>
          <p:cNvPr id="74754" name="Rectangle 3"/>
          <p:cNvSpPr>
            <a:spLocks noChangeArrowheads="1"/>
          </p:cNvSpPr>
          <p:nvPr/>
        </p:nvSpPr>
        <p:spPr bwMode="auto">
          <a:xfrm>
            <a:off x="876300" y="501386"/>
            <a:ext cx="7958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eaLnBrk="0" hangingPunct="0"/>
            <a:endParaRPr lang="nb-NO" sz="2400"/>
          </a:p>
        </p:txBody>
      </p:sp>
      <p:sp>
        <p:nvSpPr>
          <p:cNvPr id="7475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Verktøy for effektivt partiarbeid</a:t>
            </a:r>
            <a:r>
              <a:rPr lang="nb-NO" i="1" dirty="0">
                <a:latin typeface="Arial"/>
                <a:ea typeface="ＭＳ Ｐゴシック" charset="0"/>
                <a:cs typeface="ＭＳ Ｐゴシック" charset="0"/>
              </a:rPr>
              <a:t> </a:t>
            </a:r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II</a:t>
            </a:r>
          </a:p>
        </p:txBody>
      </p:sp>
      <p:sp>
        <p:nvSpPr>
          <p:cNvPr id="2" name="Plassholder for innhold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eaLnBrk="0" hangingPunct="0">
              <a:spcAft>
                <a:spcPct val="50000"/>
              </a:spcAft>
              <a:buFontTx/>
              <a:buChar char="•"/>
            </a:pPr>
            <a:r>
              <a:rPr lang="nb-NO" sz="2400" dirty="0">
                <a:solidFill>
                  <a:srgbClr val="000000"/>
                </a:solidFill>
              </a:rPr>
              <a:t>Maler for valgbrosjyrer/lokale programmer</a:t>
            </a:r>
          </a:p>
          <a:p>
            <a:pPr marL="914400" lvl="1" indent="-457200" eaLnBrk="0" hangingPunct="0">
              <a:spcAft>
                <a:spcPct val="50000"/>
              </a:spcAft>
              <a:buFont typeface="Lucida Grande" charset="0"/>
              <a:buChar char="−"/>
            </a:pPr>
            <a:r>
              <a:rPr lang="nb-NO" sz="2000" dirty="0">
                <a:solidFill>
                  <a:srgbClr val="000000"/>
                </a:solidFill>
              </a:rPr>
              <a:t>Kommer til LPN i mars 2015</a:t>
            </a:r>
          </a:p>
          <a:p>
            <a:pPr marL="457200" indent="-457200" eaLnBrk="0" hangingPunct="0">
              <a:spcAft>
                <a:spcPct val="50000"/>
              </a:spcAft>
              <a:buFontTx/>
              <a:buChar char="•"/>
            </a:pPr>
            <a:r>
              <a:rPr lang="nb-NO" sz="2400" dirty="0">
                <a:solidFill>
                  <a:srgbClr val="000000"/>
                </a:solidFill>
              </a:rPr>
              <a:t>Retningslinjer/tips for programprosesser</a:t>
            </a:r>
          </a:p>
          <a:p>
            <a:pPr marL="457200" indent="-457200" eaLnBrk="0" hangingPunct="0">
              <a:spcAft>
                <a:spcPct val="50000"/>
              </a:spcAft>
              <a:buFontTx/>
              <a:buChar char="•"/>
            </a:pPr>
            <a:r>
              <a:rPr lang="nb-NO" sz="2400" dirty="0">
                <a:solidFill>
                  <a:srgbClr val="000000"/>
                </a:solidFill>
              </a:rPr>
              <a:t>Retningslinjer/tips for nominasjonsprosesser</a:t>
            </a:r>
          </a:p>
          <a:p>
            <a:pPr marL="457200" indent="-457200" eaLnBrk="0" hangingPunct="0">
              <a:spcAft>
                <a:spcPct val="50000"/>
              </a:spcAft>
              <a:buFontTx/>
              <a:buChar char="•"/>
            </a:pPr>
            <a:r>
              <a:rPr lang="nb-NO" sz="2400" dirty="0">
                <a:solidFill>
                  <a:srgbClr val="000000"/>
                </a:solidFill>
                <a:cs typeface="Arial"/>
              </a:rPr>
              <a:t>Nettskjema for registrering av frivillige til valgkampaktiviteter </a:t>
            </a:r>
            <a:r>
              <a:rPr lang="nb-NO" sz="2000" dirty="0">
                <a:solidFill>
                  <a:srgbClr val="000000"/>
                </a:solidFill>
                <a:cs typeface="Arial"/>
              </a:rPr>
              <a:t>(</a:t>
            </a:r>
            <a:r>
              <a:rPr lang="nb-NO" sz="2000" dirty="0">
                <a:solidFill>
                  <a:srgbClr val="000000"/>
                </a:solidFill>
                <a:cs typeface="Arial"/>
                <a:hlinkClick r:id="rId3"/>
              </a:rPr>
              <a:t>http://www.venstre.no/</a:t>
            </a:r>
            <a:r>
              <a:rPr lang="nb-NO" sz="2000" dirty="0" smtClean="0">
                <a:solidFill>
                  <a:srgbClr val="000000"/>
                </a:solidFill>
                <a:cs typeface="Arial"/>
                <a:hlinkClick r:id="rId3"/>
              </a:rPr>
              <a:t>frivillig</a:t>
            </a:r>
            <a:r>
              <a:rPr lang="nb-NO" sz="2000" dirty="0" smtClean="0">
                <a:solidFill>
                  <a:srgbClr val="000000"/>
                </a:solidFill>
                <a:cs typeface="Arial"/>
              </a:rPr>
              <a:t> og benytt medlemsregisteret)</a:t>
            </a:r>
            <a:endParaRPr lang="nb-NO" sz="2000" dirty="0">
              <a:solidFill>
                <a:srgbClr val="000000"/>
              </a:solidFill>
              <a:cs typeface="Arial"/>
            </a:endParaRPr>
          </a:p>
          <a:p>
            <a:pPr marL="457200" indent="-457200" eaLnBrk="0" hangingPunct="0">
              <a:spcAft>
                <a:spcPct val="50000"/>
              </a:spcAft>
              <a:buFontTx/>
              <a:buChar char="•"/>
            </a:pPr>
            <a:r>
              <a:rPr lang="nb-NO" sz="2400" dirty="0" err="1">
                <a:solidFill>
                  <a:srgbClr val="000000"/>
                </a:solidFill>
                <a:cs typeface="Arial"/>
              </a:rPr>
              <a:t>Venstrevenn</a:t>
            </a:r>
            <a:r>
              <a:rPr lang="nb-NO" sz="2400" dirty="0">
                <a:solidFill>
                  <a:srgbClr val="000000"/>
                </a:solidFill>
                <a:cs typeface="Arial"/>
              </a:rPr>
              <a:t> og pengegaver til partiet </a:t>
            </a:r>
            <a:br>
              <a:rPr lang="nb-NO" sz="2400" dirty="0">
                <a:solidFill>
                  <a:srgbClr val="000000"/>
                </a:solidFill>
                <a:cs typeface="Arial"/>
              </a:rPr>
            </a:br>
            <a:r>
              <a:rPr lang="nb-NO" sz="2000" dirty="0">
                <a:solidFill>
                  <a:srgbClr val="000000"/>
                </a:solidFill>
                <a:cs typeface="Arial"/>
              </a:rPr>
              <a:t>(</a:t>
            </a:r>
            <a:r>
              <a:rPr lang="nb-NO" sz="2000" dirty="0">
                <a:solidFill>
                  <a:srgbClr val="000000"/>
                </a:solidFill>
                <a:cs typeface="Arial"/>
                <a:hlinkClick r:id="rId4"/>
              </a:rPr>
              <a:t>http://www.venstre.no/donasjon</a:t>
            </a:r>
            <a:r>
              <a:rPr lang="nb-NO" sz="2000" dirty="0">
                <a:solidFill>
                  <a:srgbClr val="000000"/>
                </a:solidFill>
                <a:cs typeface="Arial"/>
              </a:rPr>
              <a:t>)</a:t>
            </a:r>
          </a:p>
          <a:p>
            <a:endParaRPr lang="nb-NO" dirty="0"/>
          </a:p>
        </p:txBody>
      </p:sp>
      <p:sp>
        <p:nvSpPr>
          <p:cNvPr id="74757" name="TextBox 5"/>
          <p:cNvSpPr txBox="1">
            <a:spLocks noChangeArrowheads="1"/>
          </p:cNvSpPr>
          <p:nvPr/>
        </p:nvSpPr>
        <p:spPr bwMode="auto">
          <a:xfrm>
            <a:off x="8489950" y="3626116"/>
            <a:ext cx="1846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nb-NO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nb-NO" dirty="0" smtClean="0"/>
              <a:t>Medlemsregisteret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nb-NO" dirty="0" smtClean="0"/>
              <a:t>Det perfekte lokallaget</a:t>
            </a: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Medlemsregisteret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nb-NO" dirty="0" smtClean="0"/>
              <a:t>Min side</a:t>
            </a:r>
          </a:p>
          <a:p>
            <a:pPr lvl="1">
              <a:defRPr/>
            </a:pPr>
            <a:r>
              <a:rPr lang="nb-NO" dirty="0" smtClean="0"/>
              <a:t>Alle medlemmer kan:</a:t>
            </a:r>
          </a:p>
          <a:p>
            <a:pPr lvl="2">
              <a:defRPr/>
            </a:pPr>
            <a:r>
              <a:rPr lang="nb-NO" dirty="0" smtClean="0"/>
              <a:t>Oppdater kontaktinfo</a:t>
            </a:r>
          </a:p>
          <a:p>
            <a:pPr lvl="2">
              <a:defRPr/>
            </a:pPr>
            <a:r>
              <a:rPr lang="nb-NO" dirty="0" smtClean="0"/>
              <a:t>Legge til profilbilde</a:t>
            </a:r>
          </a:p>
          <a:p>
            <a:pPr lvl="2">
              <a:defRPr/>
            </a:pPr>
            <a:r>
              <a:rPr lang="nb-NO" dirty="0" smtClean="0"/>
              <a:t>På- og avmelding av nyhetsbrev, SMS, liberal</a:t>
            </a:r>
          </a:p>
          <a:p>
            <a:pPr lvl="2">
              <a:defRPr/>
            </a:pPr>
            <a:r>
              <a:rPr lang="nb-NO" dirty="0" smtClean="0"/>
              <a:t>Registrere ønsker om valgkampaktivisme</a:t>
            </a:r>
          </a:p>
          <a:p>
            <a:pPr lvl="2">
              <a:defRPr/>
            </a:pPr>
            <a:r>
              <a:rPr lang="nb-NO" dirty="0" smtClean="0"/>
              <a:t>Registrere politiske interesser</a:t>
            </a:r>
          </a:p>
          <a:p>
            <a:pPr lvl="2">
              <a:defRPr/>
            </a:pPr>
            <a:r>
              <a:rPr lang="nb-NO" dirty="0" smtClean="0"/>
              <a:t>Se og melde seg på aktiviteter (møter o.l.)</a:t>
            </a:r>
          </a:p>
          <a:p>
            <a:pPr lvl="1">
              <a:defRPr/>
            </a:pPr>
            <a:r>
              <a:rPr lang="nb-NO" dirty="0" smtClean="0"/>
              <a:t>Erfaring viser at de færreste medlemmer gjør det p.t. (tips de gjerne)</a:t>
            </a:r>
          </a:p>
          <a:p>
            <a:pPr lvl="1">
              <a:defRPr/>
            </a:pPr>
            <a:r>
              <a:rPr lang="nb-NO" dirty="0"/>
              <a:t>Alle medlemmer kan logge inn med </a:t>
            </a:r>
            <a:r>
              <a:rPr lang="nb-NO" dirty="0" err="1"/>
              <a:t>Facebook</a:t>
            </a:r>
            <a:r>
              <a:rPr lang="nb-NO" dirty="0"/>
              <a:t>- eller </a:t>
            </a:r>
            <a:r>
              <a:rPr lang="nb-NO" dirty="0" err="1"/>
              <a:t>Gmail</a:t>
            </a:r>
            <a:r>
              <a:rPr lang="nb-NO" dirty="0"/>
              <a:t>- eller </a:t>
            </a:r>
            <a:r>
              <a:rPr lang="nb-NO" dirty="0" err="1"/>
              <a:t>WindowsLive-login</a:t>
            </a:r>
            <a:endParaRPr lang="nb-NO" dirty="0" smtClean="0"/>
          </a:p>
          <a:p>
            <a:pPr>
              <a:defRPr/>
            </a:pPr>
            <a:r>
              <a:rPr lang="nb-NO" dirty="0" smtClean="0"/>
              <a:t>Lokallaget må holde registeret oppdatert</a:t>
            </a:r>
          </a:p>
          <a:p>
            <a:pPr lvl="1">
              <a:defRPr/>
            </a:pPr>
            <a:endParaRPr lang="nb-NO" dirty="0"/>
          </a:p>
          <a:p>
            <a:pPr lvl="1">
              <a:defRPr/>
            </a:pPr>
            <a:endParaRPr lang="nb-N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Lokallaget i kontekst</a:t>
            </a:r>
            <a:endParaRPr lang="nb-NO" dirty="0"/>
          </a:p>
        </p:txBody>
      </p:sp>
      <p:sp>
        <p:nvSpPr>
          <p:cNvPr id="8" name="Avrundet rektangel 7"/>
          <p:cNvSpPr/>
          <p:nvPr/>
        </p:nvSpPr>
        <p:spPr>
          <a:xfrm>
            <a:off x="1119447" y="1452562"/>
            <a:ext cx="3209666" cy="638175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Venstres Hovedorganisasjon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9" name="Avrundet rektangel 8"/>
          <p:cNvSpPr/>
          <p:nvPr/>
        </p:nvSpPr>
        <p:spPr>
          <a:xfrm>
            <a:off x="1119447" y="2405063"/>
            <a:ext cx="3209666" cy="642938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Fylkesstyret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10" name="Avrundet rektangel 9"/>
          <p:cNvSpPr/>
          <p:nvPr/>
        </p:nvSpPr>
        <p:spPr>
          <a:xfrm>
            <a:off x="1119447" y="3362326"/>
            <a:ext cx="3209666" cy="623888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Lokallagsstyret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11" name="Avrundet rektangel 10"/>
          <p:cNvSpPr/>
          <p:nvPr/>
        </p:nvSpPr>
        <p:spPr>
          <a:xfrm>
            <a:off x="4719638" y="3362326"/>
            <a:ext cx="3196812" cy="623888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Kommunestyregruppen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12" name="Avrundet rektangel 11"/>
          <p:cNvSpPr/>
          <p:nvPr/>
        </p:nvSpPr>
        <p:spPr>
          <a:xfrm>
            <a:off x="4719638" y="2405063"/>
            <a:ext cx="3196812" cy="642938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Fylkestingsgruppen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13" name="Avrundet rektangel 12"/>
          <p:cNvSpPr/>
          <p:nvPr/>
        </p:nvSpPr>
        <p:spPr>
          <a:xfrm>
            <a:off x="4719637" y="1452562"/>
            <a:ext cx="3196813" cy="638175"/>
          </a:xfrm>
          <a:prstGeom prst="roundRect">
            <a:avLst/>
          </a:prstGeom>
          <a:solidFill>
            <a:schemeClr val="tx1"/>
          </a:solidFill>
          <a:ln w="381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Stortingsgruppen</a:t>
            </a:r>
            <a:endParaRPr lang="nb-NO" dirty="0">
              <a:solidFill>
                <a:schemeClr val="accent4"/>
              </a:solidFill>
            </a:endParaRPr>
          </a:p>
        </p:txBody>
      </p:sp>
      <p:sp>
        <p:nvSpPr>
          <p:cNvPr id="15" name="Avrundet rektangel 14"/>
          <p:cNvSpPr/>
          <p:nvPr/>
        </p:nvSpPr>
        <p:spPr>
          <a:xfrm>
            <a:off x="1119447" y="4300539"/>
            <a:ext cx="6797004" cy="642939"/>
          </a:xfrm>
          <a:prstGeom prst="roundRect">
            <a:avLst/>
          </a:prstGeom>
          <a:solidFill>
            <a:schemeClr val="tx1"/>
          </a:solidFill>
          <a:ln w="571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dirty="0" smtClean="0">
                <a:solidFill>
                  <a:schemeClr val="accent4"/>
                </a:solidFill>
              </a:rPr>
              <a:t>Medlemmer</a:t>
            </a:r>
            <a:endParaRPr lang="nb-NO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05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Medlemsregisteret</a:t>
            </a:r>
          </a:p>
        </p:txBody>
      </p:sp>
      <p:sp>
        <p:nvSpPr>
          <p:cNvPr id="78850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Hold registeret oppdatert. Det forenkler: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Kontingentkrav og purringer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Informasjon til medlemmene</a:t>
            </a:r>
          </a:p>
          <a:p>
            <a:pPr lvl="2"/>
            <a:r>
              <a:rPr lang="nb-NO" dirty="0">
                <a:latin typeface="Arial"/>
                <a:ea typeface="ＭＳ Ｐゴシック" charset="0"/>
              </a:rPr>
              <a:t>F.eks. Nyhetsbrev med Venstres versjon som ikke kommer tydelig frem i pressen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Medlemspleie</a:t>
            </a:r>
          </a:p>
          <a:p>
            <a:pPr lvl="2"/>
            <a:r>
              <a:rPr lang="nb-NO" dirty="0">
                <a:latin typeface="Arial"/>
                <a:ea typeface="ＭＳ Ｐゴシック" charset="0"/>
              </a:rPr>
              <a:t>Julehilsen fra Trine</a:t>
            </a:r>
          </a:p>
          <a:p>
            <a:pPr lvl="1"/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Medlemsregisteret</a:t>
            </a:r>
          </a:p>
        </p:txBody>
      </p:sp>
      <p:sp>
        <p:nvSpPr>
          <p:cNvPr id="79874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Tilgang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Lokallagsleder og sekretær har rettigheter til å oppdatere informasjon om lokallaget og medlemmene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Øvrige styremedlemmer har </a:t>
            </a:r>
            <a:r>
              <a:rPr lang="nb-NO" dirty="0" smtClean="0">
                <a:latin typeface="Arial"/>
                <a:ea typeface="ＭＳ Ｐゴシック" charset="0"/>
              </a:rPr>
              <a:t>lesetilgang</a:t>
            </a:r>
            <a:endParaRPr lang="nb-NO" dirty="0">
              <a:latin typeface="Arial"/>
              <a:ea typeface="ＭＳ Ｐゴシック" charset="0"/>
            </a:endParaRPr>
          </a:p>
          <a:p>
            <a:r>
              <a:rPr lang="nb-NO" dirty="0">
                <a:latin typeface="Arial"/>
                <a:ea typeface="ＭＳ Ｐゴシック" charset="0"/>
              </a:rPr>
              <a:t>Dette kan endres på:</a:t>
            </a:r>
          </a:p>
          <a:p>
            <a:pPr lvl="1"/>
            <a:r>
              <a:rPr lang="nb-NO" dirty="0">
                <a:latin typeface="Arial"/>
                <a:ea typeface="ＭＳ Ｐゴシック" charset="0"/>
                <a:hlinkClick r:id="rId2"/>
              </a:rPr>
              <a:t>support@</a:t>
            </a:r>
            <a:r>
              <a:rPr lang="nb-NO" dirty="0" smtClean="0">
                <a:latin typeface="Arial"/>
                <a:ea typeface="ＭＳ Ｐゴシック" charset="0"/>
                <a:hlinkClick r:id="rId2"/>
              </a:rPr>
              <a:t>venstre.no</a:t>
            </a:r>
            <a:endParaRPr lang="nb-NO" dirty="0" smtClean="0">
              <a:latin typeface="Arial"/>
              <a:ea typeface="ＭＳ Ｐゴシック" charset="0"/>
            </a:endParaRPr>
          </a:p>
          <a:p>
            <a:r>
              <a:rPr lang="nb-NO" dirty="0" smtClean="0">
                <a:latin typeface="Arial"/>
              </a:rPr>
              <a:t>Pålogging til medlemsregisteret (ut over min side) krever bruk av brukernavn og passord:</a:t>
            </a:r>
          </a:p>
          <a:p>
            <a:pPr lvl="1"/>
            <a:r>
              <a:rPr lang="nb-NO" dirty="0" smtClean="0">
                <a:latin typeface="Arial"/>
                <a:ea typeface="ＭＳ Ｐゴシック" charset="0"/>
              </a:rPr>
              <a:t>Brukernavn: registrert e-postadresse</a:t>
            </a:r>
          </a:p>
          <a:p>
            <a:pPr lvl="1"/>
            <a:r>
              <a:rPr lang="nb-NO" dirty="0" smtClean="0">
                <a:latin typeface="Arial"/>
              </a:rPr>
              <a:t>Passord: medlemsnummer (se faktura)</a:t>
            </a:r>
          </a:p>
          <a:p>
            <a:pPr lvl="1"/>
            <a:r>
              <a:rPr lang="nb-NO" dirty="0" smtClean="0">
                <a:latin typeface="Arial"/>
                <a:ea typeface="ＭＳ Ｐゴシック" charset="0"/>
              </a:rPr>
              <a:t>PS: Bytt passord</a:t>
            </a:r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Medlemsregisteret</a:t>
            </a:r>
          </a:p>
        </p:txBody>
      </p:sp>
      <p:sp>
        <p:nvSpPr>
          <p:cNvPr id="80898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Kan benyttes til å administrere lokallagets aktiviteter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Utsending av invitasjoner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Bekrefte deltakelse</a:t>
            </a:r>
          </a:p>
          <a:p>
            <a:r>
              <a:rPr lang="nb-NO" dirty="0">
                <a:latin typeface="Arial"/>
                <a:ea typeface="ＭＳ Ｐゴシック" charset="0"/>
              </a:rPr>
              <a:t>Kommunikasjon</a:t>
            </a:r>
          </a:p>
          <a:p>
            <a:pPr lvl="1"/>
            <a:r>
              <a:rPr lang="nb-NO" dirty="0">
                <a:latin typeface="Arial"/>
                <a:ea typeface="ＭＳ Ｐゴシック" charset="0"/>
              </a:rPr>
              <a:t>Send e-post til alle medlemmer eller grupper fra systemet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z="2800" dirty="0" smtClean="0">
                <a:latin typeface="Arial"/>
                <a:ea typeface="ＭＳ Ｐゴシック" charset="0"/>
              </a:rPr>
              <a:t>Oppgave</a:t>
            </a:r>
            <a:endParaRPr lang="nb-NO" dirty="0">
              <a:latin typeface="Arial"/>
              <a:ea typeface="ＭＳ Ｐゴシック" charset="0"/>
            </a:endParaRPr>
          </a:p>
        </p:txBody>
      </p:sp>
      <p:sp>
        <p:nvSpPr>
          <p:cNvPr id="81922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1"/>
              </a:buClr>
            </a:pPr>
            <a:r>
              <a:rPr lang="nb-NO" sz="2400" dirty="0" smtClean="0">
                <a:latin typeface="Arial"/>
                <a:ea typeface="ＭＳ Ｐゴシック" charset="0"/>
              </a:rPr>
              <a:t>Logg </a:t>
            </a:r>
            <a:r>
              <a:rPr lang="nb-NO" sz="2400" dirty="0">
                <a:latin typeface="Arial"/>
                <a:ea typeface="ＭＳ Ｐゴシック" charset="0"/>
              </a:rPr>
              <a:t>inn på </a:t>
            </a:r>
            <a:r>
              <a:rPr lang="nb-NO" sz="2400" dirty="0">
                <a:latin typeface="Arial"/>
                <a:ea typeface="ＭＳ Ｐゴシック" charset="0"/>
                <a:hlinkClick r:id="rId3" action="ppaction://hlinkfile"/>
              </a:rPr>
              <a:t>medlem.venstre.no</a:t>
            </a:r>
            <a:endParaRPr lang="nb-NO" sz="2400" dirty="0">
              <a:latin typeface="Arial"/>
              <a:ea typeface="ＭＳ Ｐゴシック" charset="0"/>
            </a:endParaRPr>
          </a:p>
          <a:p>
            <a:pPr>
              <a:buClr>
                <a:schemeClr val="accent1"/>
              </a:buClr>
            </a:pPr>
            <a:r>
              <a:rPr lang="nb-NO" sz="2400" dirty="0">
                <a:latin typeface="Arial"/>
                <a:ea typeface="ＭＳ Ｐゴシック" charset="0"/>
              </a:rPr>
              <a:t>Oppdater egen informasjon</a:t>
            </a:r>
          </a:p>
          <a:p>
            <a:pPr>
              <a:buClr>
                <a:schemeClr val="accent1"/>
              </a:buClr>
            </a:pPr>
            <a:r>
              <a:rPr lang="nb-NO" sz="2400" dirty="0">
                <a:latin typeface="Arial"/>
                <a:ea typeface="ＭＳ Ｐゴシック" charset="0"/>
              </a:rPr>
              <a:t>Oppdater lokallagets informasjon</a:t>
            </a:r>
          </a:p>
          <a:p>
            <a:pPr>
              <a:buClr>
                <a:schemeClr val="accent1"/>
              </a:buClr>
            </a:pPr>
            <a:r>
              <a:rPr lang="nb-NO" sz="2400" dirty="0">
                <a:latin typeface="Arial"/>
                <a:ea typeface="ＭＳ Ｐゴシック" charset="0"/>
              </a:rPr>
              <a:t>Kontroller og oppdater kontaktinformasjonen på minst 3 medlemmer</a:t>
            </a:r>
          </a:p>
          <a:p>
            <a:pPr>
              <a:buClr>
                <a:schemeClr val="accent1"/>
              </a:buClr>
            </a:pPr>
            <a:r>
              <a:rPr lang="nb-NO" sz="2400" dirty="0">
                <a:latin typeface="Arial"/>
                <a:ea typeface="ＭＳ Ｐゴシック" charset="0"/>
              </a:rPr>
              <a:t>Last ned </a:t>
            </a:r>
            <a:r>
              <a:rPr lang="nb-NO" sz="2400" dirty="0" err="1">
                <a:latin typeface="Arial"/>
                <a:ea typeface="ＭＳ Ｐゴシック" charset="0"/>
              </a:rPr>
              <a:t>excelark</a:t>
            </a:r>
            <a:r>
              <a:rPr lang="nb-NO" sz="2400" dirty="0">
                <a:latin typeface="Arial"/>
                <a:ea typeface="ＭＳ Ｐゴシック" charset="0"/>
              </a:rPr>
              <a:t> over alle medlemmer i lokallaget</a:t>
            </a:r>
          </a:p>
          <a:p>
            <a:pPr lvl="1"/>
            <a:endParaRPr lang="nb-NO" sz="2400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dirty="0" err="1" smtClean="0"/>
              <a:t>Årshjul</a:t>
            </a:r>
            <a:endParaRPr lang="nb-NO" dirty="0"/>
          </a:p>
        </p:txBody>
      </p:sp>
      <p:sp>
        <p:nvSpPr>
          <p:cNvPr id="5" name="Undertittel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b-NO" dirty="0" smtClean="0"/>
              <a:t>Det perfekte lokallaget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4262288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Februar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Fylkesårsmøte</a:t>
            </a:r>
          </a:p>
          <a:p>
            <a:pPr lvl="1"/>
            <a:r>
              <a:rPr lang="nb-NO" dirty="0">
                <a:solidFill>
                  <a:schemeClr val="tx1"/>
                </a:solidFill>
              </a:rPr>
              <a:t>Verve </a:t>
            </a:r>
            <a:r>
              <a:rPr lang="nb-NO" dirty="0" smtClean="0">
                <a:solidFill>
                  <a:schemeClr val="tx1"/>
                </a:solidFill>
              </a:rPr>
              <a:t>Venstrevenner</a:t>
            </a:r>
            <a:endParaRPr lang="nb-NO" dirty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Konstituere </a:t>
            </a:r>
            <a:r>
              <a:rPr lang="nb-NO" dirty="0">
                <a:solidFill>
                  <a:schemeClr val="tx1"/>
                </a:solidFill>
              </a:rPr>
              <a:t>nytt lokallagstyre</a:t>
            </a:r>
          </a:p>
          <a:p>
            <a:pPr lvl="1"/>
            <a:r>
              <a:rPr lang="nb-NO" dirty="0">
                <a:solidFill>
                  <a:schemeClr val="tx1"/>
                </a:solidFill>
              </a:rPr>
              <a:t>Strategisamling / fordele oppgaver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Søke statsstøtte (innen 1. mars), bekreft kontaktinfo og kontonummer til </a:t>
            </a:r>
            <a:r>
              <a:rPr lang="nb-NO" dirty="0" smtClean="0">
                <a:solidFill>
                  <a:schemeClr val="tx1"/>
                </a:solidFill>
                <a:hlinkClick r:id="rId2"/>
              </a:rPr>
              <a:t>www.partistotte.no</a:t>
            </a:r>
            <a:endParaRPr lang="nb-NO" dirty="0" smtClean="0">
              <a:solidFill>
                <a:schemeClr val="tx1"/>
              </a:solidFill>
            </a:endParaRPr>
          </a:p>
          <a:p>
            <a:pPr lvl="1"/>
            <a:r>
              <a:rPr lang="nb-NO" dirty="0"/>
              <a:t>Se </a:t>
            </a:r>
            <a:r>
              <a:rPr lang="nb-NO" dirty="0" smtClean="0">
                <a:hlinkClick r:id="rId3" invalidUrl="http://prosjekt.fylkesmannen.no/Documents/Partist%C3%B8tte/Dokument/Rettleiar for kommuneparti ver 1.3.pdf"/>
              </a:rPr>
              <a:t>veileder</a:t>
            </a:r>
            <a:endParaRPr lang="nb-NO" dirty="0" smtClean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Påmelding til LPN</a:t>
            </a: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Folkevalgte og lokallagsledere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41632392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Mars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Vask av medlemsregister, oppdater informasjon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Purre kontingentinnbetaling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Vervekampanje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Venstreskolen 1 og 2</a:t>
            </a:r>
          </a:p>
          <a:p>
            <a:endParaRPr lang="nb-NO" dirty="0" smtClean="0">
              <a:solidFill>
                <a:schemeClr val="tx1"/>
              </a:solidFill>
            </a:endParaRPr>
          </a:p>
          <a:p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2064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April</a:t>
            </a:r>
          </a:p>
          <a:p>
            <a:r>
              <a:rPr lang="nb-NO" dirty="0">
                <a:solidFill>
                  <a:schemeClr val="tx1"/>
                </a:solidFill>
              </a:rPr>
              <a:t>Lokalpolitisk nettverk (LPN</a:t>
            </a:r>
            <a:r>
              <a:rPr lang="nb-NO" dirty="0" smtClean="0">
                <a:solidFill>
                  <a:schemeClr val="tx1"/>
                </a:solidFill>
              </a:rPr>
              <a:t>) (1.-3. april eller 8.-10. april)</a:t>
            </a:r>
            <a:endParaRPr lang="nb-NO" dirty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15.-17. april – Landsmøte i Tønsberg</a:t>
            </a: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Lokale morgenaksjoner / stands under Landsmøte</a:t>
            </a:r>
          </a:p>
          <a:p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Mai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7. mai – Strandryddedagen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  <a:p>
            <a:r>
              <a:rPr lang="nb-NO" b="1" dirty="0" smtClean="0">
                <a:solidFill>
                  <a:schemeClr val="tx1"/>
                </a:solidFill>
              </a:rPr>
              <a:t>31. mai – Frist for innrapportering av inntekt til partifinansiering</a:t>
            </a: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Holdes ikke denne fristen, mister man retten til å motta statsstøtte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Juni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5. juni – Verdens miljødag (i år en søndag</a:t>
            </a:r>
            <a:r>
              <a:rPr lang="is-IS" dirty="0" smtClean="0">
                <a:solidFill>
                  <a:schemeClr val="tx1"/>
                </a:solidFill>
              </a:rPr>
              <a:t>…)</a:t>
            </a:r>
            <a:endParaRPr lang="nb-NO" dirty="0" smtClean="0">
              <a:solidFill>
                <a:schemeClr val="tx1"/>
              </a:solidFill>
            </a:endParaRP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Markering (Stand, utdeling av pris)</a:t>
            </a:r>
          </a:p>
          <a:p>
            <a:r>
              <a:rPr lang="nb-NO" dirty="0">
                <a:solidFill>
                  <a:schemeClr val="tx1"/>
                </a:solidFill>
              </a:rPr>
              <a:t>Nominasjonsmøte?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Sommerfest for medlemmer (invitere nabolaget?)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b-NO" b="1" dirty="0">
                <a:solidFill>
                  <a:schemeClr val="tx1"/>
                </a:solidFill>
              </a:rPr>
              <a:t>Juli</a:t>
            </a:r>
          </a:p>
          <a:p>
            <a:r>
              <a:rPr lang="nb-NO" dirty="0">
                <a:solidFill>
                  <a:schemeClr val="tx1"/>
                </a:solidFill>
              </a:rPr>
              <a:t>Velfortjent sommerferie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  <a:cs typeface="ＭＳ Ｐゴシック" charset="0"/>
              </a:rPr>
              <a:t>Venstres lokallag</a:t>
            </a: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b-NO" dirty="0">
                <a:solidFill>
                  <a:schemeClr val="tx1"/>
                </a:solidFill>
              </a:rPr>
              <a:t>Fire kjerneoppgaver</a:t>
            </a:r>
          </a:p>
          <a:p>
            <a:r>
              <a:rPr lang="nb-NO" dirty="0" smtClean="0">
                <a:latin typeface="Arial"/>
                <a:ea typeface="ＭＳ Ｐゴシック" charset="0"/>
              </a:rPr>
              <a:t>Demokrati</a:t>
            </a:r>
            <a:r>
              <a:rPr lang="nb-NO" dirty="0">
                <a:latin typeface="Arial"/>
                <a:ea typeface="ＭＳ Ｐゴシック" charset="0"/>
              </a:rPr>
              <a:t>: byggestein i partiet, alle medlemmer har stemmerett</a:t>
            </a:r>
          </a:p>
          <a:p>
            <a:r>
              <a:rPr lang="nb-NO" dirty="0">
                <a:latin typeface="Arial"/>
                <a:ea typeface="ＭＳ Ｐゴシック" charset="0"/>
              </a:rPr>
              <a:t>Fundament for partiets folkevalgte i kommunen, i valg og mellom valg</a:t>
            </a:r>
          </a:p>
          <a:p>
            <a:r>
              <a:rPr lang="nb-NO" dirty="0">
                <a:latin typeface="Arial"/>
                <a:ea typeface="ＭＳ Ｐゴシック" charset="0"/>
              </a:rPr>
              <a:t>Synliggjøring: av partiet og partiets standpunkter lokalt</a:t>
            </a:r>
          </a:p>
          <a:p>
            <a:r>
              <a:rPr lang="nb-NO" dirty="0">
                <a:latin typeface="Arial"/>
                <a:ea typeface="ＭＳ Ｐゴシック" charset="0"/>
              </a:rPr>
              <a:t>Involvering: Sosial og faglig møteplass for engasjerte medlemmer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August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11.-15. aug. – </a:t>
            </a:r>
            <a:r>
              <a:rPr lang="nb-NO" dirty="0" err="1" smtClean="0">
                <a:solidFill>
                  <a:schemeClr val="tx1"/>
                </a:solidFill>
              </a:rPr>
              <a:t>Arendalsuka</a:t>
            </a:r>
            <a:endParaRPr lang="nb-NO" dirty="0">
              <a:solidFill>
                <a:schemeClr val="tx1"/>
              </a:solidFill>
            </a:endParaRP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Kampanjestart for Venstres høstkampanje</a:t>
            </a:r>
          </a:p>
          <a:p>
            <a:r>
              <a:rPr lang="nb-NO" dirty="0">
                <a:solidFill>
                  <a:schemeClr val="tx1"/>
                </a:solidFill>
              </a:rPr>
              <a:t>Nominasjonsmøte?</a:t>
            </a:r>
          </a:p>
          <a:p>
            <a:pPr marL="0" indent="0">
              <a:buNone/>
            </a:pPr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September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Høstkampanje i hele landet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Nominasjonsmøte</a:t>
            </a:r>
            <a:r>
              <a:rPr lang="nb-NO" dirty="0">
                <a:solidFill>
                  <a:schemeClr val="tx1"/>
                </a:solidFill>
              </a:rPr>
              <a:t>?</a:t>
            </a:r>
          </a:p>
          <a:p>
            <a:r>
              <a:rPr lang="nb-NO" dirty="0" smtClean="0"/>
              <a:t>Rikspolitisk nettverk (RPN) - 1. samling for stortingskandidat og valgkampsjefer på Stortinget (10.-11. september)</a:t>
            </a:r>
          </a:p>
          <a:p>
            <a:r>
              <a:rPr lang="nb-NO" dirty="0" smtClean="0"/>
              <a:t>Lokalpolitisk nettverk (LPN) Strategisamling for valget 2017. (17.-18. september, eller 24.-25. september)</a:t>
            </a: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Oktober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15.-16. okt. Landskonferansen i Oslo</a:t>
            </a:r>
          </a:p>
          <a:p>
            <a:pPr lvl="1"/>
            <a:r>
              <a:rPr lang="nb-NO" dirty="0" smtClean="0">
                <a:solidFill>
                  <a:schemeClr val="tx1"/>
                </a:solidFill>
              </a:rPr>
              <a:t>Evaluering av høstkampanjen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Budsjettarbeid i kommunen</a:t>
            </a:r>
          </a:p>
          <a:p>
            <a:endParaRPr lang="nb-NO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November</a:t>
            </a:r>
          </a:p>
          <a:p>
            <a:r>
              <a:rPr lang="nb-NO" b="1" dirty="0" smtClean="0">
                <a:solidFill>
                  <a:schemeClr val="tx1"/>
                </a:solidFill>
              </a:rPr>
              <a:t>15. nov. Siste frist for å bekreft </a:t>
            </a:r>
            <a:r>
              <a:rPr lang="nb-NO" b="1" dirty="0">
                <a:solidFill>
                  <a:schemeClr val="tx1"/>
                </a:solidFill>
              </a:rPr>
              <a:t>kontaktinfo og kontonummer til </a:t>
            </a:r>
            <a:r>
              <a:rPr lang="nb-NO" b="1" dirty="0" smtClean="0">
                <a:solidFill>
                  <a:schemeClr val="tx1"/>
                </a:solidFill>
                <a:hlinkClick r:id="rId2"/>
              </a:rPr>
              <a:t>www.partistotte.no</a:t>
            </a:r>
            <a:endParaRPr lang="nb-NO" b="1" dirty="0" smtClean="0">
              <a:solidFill>
                <a:schemeClr val="tx1"/>
              </a:solidFill>
            </a:endParaRPr>
          </a:p>
          <a:p>
            <a:pPr marL="742950" lvl="2" indent="-342900">
              <a:buFont typeface="Arial" charset="0"/>
              <a:buChar char="•"/>
            </a:pPr>
            <a:r>
              <a:rPr lang="nb-NO" dirty="0"/>
              <a:t>Se </a:t>
            </a:r>
            <a:r>
              <a:rPr lang="nb-NO" dirty="0" smtClean="0">
                <a:hlinkClick r:id="rId3" invalidUrl="http://prosjekt.fylkesmannen.no/Documents/Partist%C3%B8tte/Dokument/Rettleiar for kommuneparti ver 1.3.pdf"/>
              </a:rPr>
              <a:t>veileder</a:t>
            </a:r>
            <a:endParaRPr lang="nb-NO" b="1" dirty="0" smtClean="0">
              <a:solidFill>
                <a:schemeClr val="tx1"/>
              </a:solidFill>
            </a:endParaRPr>
          </a:p>
          <a:p>
            <a:r>
              <a:rPr lang="nb-NO" dirty="0" smtClean="0">
                <a:solidFill>
                  <a:schemeClr val="tx1"/>
                </a:solidFill>
              </a:rPr>
              <a:t>Purre kontingentinnbetaling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Budsjettarbeid i kommunen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Sett dato for årsmøte, inviter innledere</a:t>
            </a: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Desember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Årsmøteforberedelser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Juleavslutning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Innkalle til årsmøte</a:t>
            </a:r>
          </a:p>
          <a:p>
            <a:r>
              <a:rPr lang="nb-NO" dirty="0" smtClean="0">
                <a:solidFill>
                  <a:schemeClr val="tx1"/>
                </a:solidFill>
              </a:rPr>
              <a:t>Begynn på sluttmelding av kurs til VO</a:t>
            </a:r>
          </a:p>
        </p:txBody>
      </p:sp>
    </p:spTree>
    <p:extLst>
      <p:ext uri="{BB962C8B-B14F-4D97-AF65-F5344CB8AC3E}">
        <p14:creationId xmlns:p14="http://schemas.microsoft.com/office/powerpoint/2010/main" val="220923143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Årshjul</a:t>
            </a:r>
            <a:endParaRPr lang="nb-NO" dirty="0"/>
          </a:p>
        </p:txBody>
      </p:sp>
      <p:sp>
        <p:nvSpPr>
          <p:cNvPr id="5" name="Plassholder for innhol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b-NO" b="1" dirty="0" smtClean="0">
                <a:solidFill>
                  <a:schemeClr val="tx1"/>
                </a:solidFill>
              </a:rPr>
              <a:t>Januar</a:t>
            </a:r>
          </a:p>
          <a:p>
            <a:r>
              <a:rPr lang="nb-NO" dirty="0" smtClean="0"/>
              <a:t>Lokallagsårsmøte</a:t>
            </a:r>
          </a:p>
          <a:p>
            <a:pPr lvl="1"/>
            <a:r>
              <a:rPr lang="nb-NO" dirty="0" smtClean="0"/>
              <a:t>Delegater til fylkesårsmøtet</a:t>
            </a:r>
          </a:p>
          <a:p>
            <a:pPr lvl="1"/>
            <a:r>
              <a:rPr lang="nb-NO" dirty="0" smtClean="0"/>
              <a:t>Uttalelser til fylkesårsmøtet</a:t>
            </a:r>
          </a:p>
          <a:p>
            <a:pPr lvl="1"/>
            <a:r>
              <a:rPr lang="nb-NO" dirty="0" smtClean="0"/>
              <a:t>Møteplan</a:t>
            </a:r>
          </a:p>
          <a:p>
            <a:r>
              <a:rPr lang="nb-NO" dirty="0" smtClean="0"/>
              <a:t>Årsmelding til VHO</a:t>
            </a:r>
          </a:p>
          <a:p>
            <a:r>
              <a:rPr lang="nb-NO" dirty="0" smtClean="0"/>
              <a:t>Endringer til Brønnøysundregisteret</a:t>
            </a:r>
          </a:p>
          <a:p>
            <a:r>
              <a:rPr lang="nb-NO" dirty="0" smtClean="0"/>
              <a:t>Oppdater nettside med styret, møteplan o.l.</a:t>
            </a:r>
          </a:p>
          <a:p>
            <a:r>
              <a:rPr lang="nb-NO" dirty="0" smtClean="0"/>
              <a:t>31. jan. Siste frist for sluttmelding av kurs til VO</a:t>
            </a:r>
          </a:p>
          <a:p>
            <a:r>
              <a:rPr lang="nb-NO" b="1" dirty="0" smtClean="0"/>
              <a:t>Siste frist for søknad om partistøtte</a:t>
            </a:r>
          </a:p>
          <a:p>
            <a:pPr lvl="1"/>
            <a:r>
              <a:rPr lang="nb-NO" dirty="0" smtClean="0"/>
              <a:t>Se </a:t>
            </a:r>
            <a:r>
              <a:rPr lang="nb-NO" dirty="0" smtClean="0">
                <a:hlinkClick r:id="rId3" invalidUrl="http://prosjekt.fylkesmannen.no/Documents/Partist%C3%B8tte/Dokument/Rettleiar for kommuneparti ver 1.3.pdf"/>
              </a:rPr>
              <a:t>veileder</a:t>
            </a:r>
            <a:endParaRPr lang="nb-NO" dirty="0" smtClean="0"/>
          </a:p>
        </p:txBody>
      </p:sp>
    </p:spTree>
    <p:extLst>
      <p:ext uri="{BB962C8B-B14F-4D97-AF65-F5344CB8AC3E}">
        <p14:creationId xmlns:p14="http://schemas.microsoft.com/office/powerpoint/2010/main" val="2544438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Demokratisk arena</a:t>
            </a:r>
          </a:p>
        </p:txBody>
      </p:sp>
      <p:sp>
        <p:nvSpPr>
          <p:cNvPr id="31746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Medlemmene utgjør årsmøtet og dermed lokallagets øverste organ</a:t>
            </a:r>
          </a:p>
          <a:p>
            <a:r>
              <a:rPr lang="nb-NO" dirty="0">
                <a:latin typeface="Arial"/>
                <a:ea typeface="ＭＳ Ｐゴシック" charset="0"/>
              </a:rPr>
              <a:t>Alle medlemmer skal gis tilgang til </a:t>
            </a:r>
            <a:r>
              <a:rPr lang="nb-NO" dirty="0" smtClean="0">
                <a:latin typeface="Arial"/>
                <a:ea typeface="ＭＳ Ｐゴシック" charset="0"/>
              </a:rPr>
              <a:t>deltakelse</a:t>
            </a:r>
          </a:p>
          <a:p>
            <a:pPr lvl="1"/>
            <a:r>
              <a:rPr lang="nb-NO" dirty="0" smtClean="0">
                <a:latin typeface="Arial"/>
                <a:ea typeface="ＭＳ Ｐゴシック" charset="0"/>
              </a:rPr>
              <a:t>På (i utgangspunktet) alt</a:t>
            </a:r>
          </a:p>
          <a:p>
            <a:pPr lvl="1"/>
            <a:endParaRPr lang="nb-NO" dirty="0">
              <a:latin typeface="Arial"/>
            </a:endParaRPr>
          </a:p>
          <a:p>
            <a:r>
              <a:rPr lang="nb-NO" dirty="0" smtClean="0">
                <a:latin typeface="Arial"/>
                <a:ea typeface="ＭＳ Ｐゴシック" charset="0"/>
              </a:rPr>
              <a:t>Hvordan sikrer vi dette?</a:t>
            </a:r>
            <a:endParaRPr lang="nb-NO" dirty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Organisatorisk verdigrunnlag</a:t>
            </a:r>
          </a:p>
        </p:txBody>
      </p:sp>
      <p:sp>
        <p:nvSpPr>
          <p:cNvPr id="32770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Venstre skal praktisere en organisasjonskultur med basis i sitt ideologiske verdigrunnlag. Forskjellighet skal respekteres.</a:t>
            </a:r>
          </a:p>
          <a:p>
            <a:r>
              <a:rPr lang="nb-NO" dirty="0">
                <a:latin typeface="Arial"/>
                <a:ea typeface="ＭＳ Ｐゴシック" charset="0"/>
              </a:rPr>
              <a:t>Venstre er uavhengig av særinteresser.</a:t>
            </a:r>
          </a:p>
          <a:p>
            <a:r>
              <a:rPr lang="nb-NO" dirty="0">
                <a:latin typeface="Arial"/>
                <a:ea typeface="ＭＳ Ｐゴシック" charset="0"/>
              </a:rPr>
              <a:t>Venstre skal være et åpent politisk parti.</a:t>
            </a:r>
          </a:p>
          <a:p>
            <a:r>
              <a:rPr lang="nb-NO" dirty="0">
                <a:latin typeface="Arial"/>
                <a:ea typeface="ＭＳ Ｐゴシック" charset="0"/>
              </a:rPr>
              <a:t>Venstre skal være preget av en </a:t>
            </a:r>
            <a:r>
              <a:rPr lang="nb-NO" dirty="0" smtClean="0">
                <a:latin typeface="Arial"/>
                <a:ea typeface="ＭＳ Ｐゴシック" charset="0"/>
              </a:rPr>
              <a:t>inkluderende og uredd </a:t>
            </a:r>
            <a:r>
              <a:rPr lang="nb-NO" dirty="0">
                <a:latin typeface="Arial"/>
                <a:ea typeface="ＭＳ Ｐゴシック" charset="0"/>
              </a:rPr>
              <a:t>politisk kultur.</a:t>
            </a: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>
                <a:latin typeface="Arial"/>
                <a:ea typeface="ＭＳ Ｐゴシック" charset="0"/>
              </a:rPr>
              <a:t>Vedtekter</a:t>
            </a:r>
          </a:p>
        </p:txBody>
      </p:sp>
      <p:sp>
        <p:nvSpPr>
          <p:cNvPr id="33794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b-NO" dirty="0">
                <a:latin typeface="Arial"/>
                <a:ea typeface="ＭＳ Ｐゴシック" charset="0"/>
              </a:rPr>
              <a:t>Følg vedtektene!</a:t>
            </a:r>
          </a:p>
          <a:p>
            <a:r>
              <a:rPr lang="nb-NO" dirty="0">
                <a:latin typeface="Arial"/>
                <a:ea typeface="ＭＳ Ｐゴシック" charset="0"/>
              </a:rPr>
              <a:t>Medlemmenes kontrakt med styret og spilleregler for laget</a:t>
            </a:r>
          </a:p>
          <a:p>
            <a:r>
              <a:rPr lang="nb-NO" dirty="0">
                <a:latin typeface="Arial"/>
                <a:ea typeface="ＭＳ Ｐゴシック" charset="0"/>
              </a:rPr>
              <a:t>Sikrer demokratiske prosesser</a:t>
            </a:r>
          </a:p>
          <a:p>
            <a:r>
              <a:rPr lang="nb-NO" dirty="0">
                <a:latin typeface="Arial"/>
                <a:ea typeface="ＭＳ Ｐゴシック" charset="0"/>
              </a:rPr>
              <a:t>Kan virke litt rigid (i små lag), men de sikrer at det ikke utvikler seg ubevisst ukultur</a:t>
            </a:r>
          </a:p>
          <a:p>
            <a:r>
              <a:rPr lang="nb-NO" dirty="0" smtClean="0">
                <a:latin typeface="Arial"/>
                <a:ea typeface="ＭＳ Ｐゴシック" charset="0"/>
              </a:rPr>
              <a:t>Bruk vedtektene</a:t>
            </a:r>
          </a:p>
          <a:p>
            <a:r>
              <a:rPr lang="nb-NO" dirty="0" smtClean="0">
                <a:hlinkClick r:id="rId2"/>
              </a:rPr>
              <a:t>www.venstre.no/vedtekter</a:t>
            </a:r>
            <a:endParaRPr lang="nb-NO" dirty="0" smtClean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  <a:p>
            <a:endParaRPr lang="nb-NO" dirty="0">
              <a:latin typeface="Arial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dlertidig hovedmal Venstre">
  <a:themeElements>
    <a:clrScheme name="Venstrefarger">
      <a:dk1>
        <a:srgbClr val="003333"/>
      </a:dk1>
      <a:lt1>
        <a:srgbClr val="CED0CA"/>
      </a:lt1>
      <a:dk2>
        <a:srgbClr val="191919"/>
      </a:dk2>
      <a:lt2>
        <a:srgbClr val="8AC7DE"/>
      </a:lt2>
      <a:accent1>
        <a:srgbClr val="FF6633"/>
      </a:accent1>
      <a:accent2>
        <a:srgbClr val="66CC66"/>
      </a:accent2>
      <a:accent3>
        <a:srgbClr val="8AC7DE"/>
      </a:accent3>
      <a:accent4>
        <a:srgbClr val="FFFFFF"/>
      </a:accent4>
      <a:accent5>
        <a:srgbClr val="FFFFFF"/>
      </a:accent5>
      <a:accent6>
        <a:srgbClr val="FFFFFF"/>
      </a:accent6>
      <a:hlink>
        <a:srgbClr val="003333"/>
      </a:hlink>
      <a:folHlink>
        <a:srgbClr val="003333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400" dirty="0" smtClean="0">
            <a:solidFill>
              <a:srgbClr val="003333"/>
            </a:solidFill>
            <a:latin typeface="Campton SemiBold"/>
            <a:cs typeface="Campton SemiBold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Venstrefarger">
    <a:dk1>
      <a:srgbClr val="003333"/>
    </a:dk1>
    <a:lt1>
      <a:srgbClr val="CED0CA"/>
    </a:lt1>
    <a:dk2>
      <a:srgbClr val="191919"/>
    </a:dk2>
    <a:lt2>
      <a:srgbClr val="8AC7DE"/>
    </a:lt2>
    <a:accent1>
      <a:srgbClr val="FF6633"/>
    </a:accent1>
    <a:accent2>
      <a:srgbClr val="66CC66"/>
    </a:accent2>
    <a:accent3>
      <a:srgbClr val="8AC7DE"/>
    </a:accent3>
    <a:accent4>
      <a:srgbClr val="FFFFFF"/>
    </a:accent4>
    <a:accent5>
      <a:srgbClr val="FFFFFF"/>
    </a:accent5>
    <a:accent6>
      <a:srgbClr val="FFFFFF"/>
    </a:accent6>
    <a:hlink>
      <a:srgbClr val="003333"/>
    </a:hlink>
    <a:folHlink>
      <a:srgbClr val="00333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3323</TotalTime>
  <Words>3205</Words>
  <Application>Microsoft Macintosh PowerPoint</Application>
  <PresentationFormat>Skjermfremvisning (16:10)</PresentationFormat>
  <Paragraphs>536</Paragraphs>
  <Slides>65</Slides>
  <Notes>26</Notes>
  <HiddenSlides>1</HiddenSlides>
  <MMClips>0</MMClips>
  <ScaleCrop>false</ScaleCrop>
  <HeadingPairs>
    <vt:vector size="6" baseType="variant">
      <vt:variant>
        <vt:lpstr>Brukte skrifter</vt:lpstr>
      </vt:variant>
      <vt:variant>
        <vt:i4>7</vt:i4>
      </vt:variant>
      <vt:variant>
        <vt:lpstr>Tema</vt:lpstr>
      </vt:variant>
      <vt:variant>
        <vt:i4>2</vt:i4>
      </vt:variant>
      <vt:variant>
        <vt:lpstr>Lysbildetitler</vt:lpstr>
      </vt:variant>
      <vt:variant>
        <vt:i4>65</vt:i4>
      </vt:variant>
    </vt:vector>
  </HeadingPairs>
  <TitlesOfParts>
    <vt:vector size="74" baseType="lpstr">
      <vt:lpstr>Campton Bold</vt:lpstr>
      <vt:lpstr>Courier New</vt:lpstr>
      <vt:lpstr>Lucida Grande</vt:lpstr>
      <vt:lpstr>ＭＳ Ｐゴシック</vt:lpstr>
      <vt:lpstr>Wingdings</vt:lpstr>
      <vt:lpstr>Wingdings 2</vt:lpstr>
      <vt:lpstr>Arial</vt:lpstr>
      <vt:lpstr>Midlertidig hovedmal Venstre</vt:lpstr>
      <vt:lpstr>Office-tema</vt:lpstr>
      <vt:lpstr>Til den som leder bolken</vt:lpstr>
      <vt:lpstr>Lokallagsleder-skolering</vt:lpstr>
      <vt:lpstr>Agenda</vt:lpstr>
      <vt:lpstr>Demokrati</vt:lpstr>
      <vt:lpstr>Lokallaget i kontekst</vt:lpstr>
      <vt:lpstr>Venstres lokallag</vt:lpstr>
      <vt:lpstr>Demokratisk arena</vt:lpstr>
      <vt:lpstr>Organisatorisk verdigrunnlag</vt:lpstr>
      <vt:lpstr>Vedtekter</vt:lpstr>
      <vt:lpstr>Lokallagets viktigste oppgaver</vt:lpstr>
      <vt:lpstr>Hovedoppgaver</vt:lpstr>
      <vt:lpstr>Stortingsvalgsprogrammet – lokalt arbeid</vt:lpstr>
      <vt:lpstr>Just-do-it oppgaver</vt:lpstr>
      <vt:lpstr>Lokallagsstyret</vt:lpstr>
      <vt:lpstr>Sammensetning av lokallagsstyret</vt:lpstr>
      <vt:lpstr>Men fatt en beslutning...</vt:lpstr>
      <vt:lpstr>Fordel oppgavene</vt:lpstr>
      <vt:lpstr>Mange oppgaver – flere roller</vt:lpstr>
      <vt:lpstr>Styrets ansvar</vt:lpstr>
      <vt:lpstr>Struktur</vt:lpstr>
      <vt:lpstr>Mål og strategi</vt:lpstr>
      <vt:lpstr>Strategisamling - Forslag til agenda</vt:lpstr>
      <vt:lpstr>Videre skolering</vt:lpstr>
      <vt:lpstr>Videre skolering</vt:lpstr>
      <vt:lpstr>PowerPoint-presentasjon</vt:lpstr>
      <vt:lpstr>Tillegg</vt:lpstr>
      <vt:lpstr>Oppgaver i lokallagsstyret</vt:lpstr>
      <vt:lpstr>Oppgaver i lokallagstyret</vt:lpstr>
      <vt:lpstr>Først noen Just-do-it oppgaver</vt:lpstr>
      <vt:lpstr>jr Arrangere årsmøte</vt:lpstr>
      <vt:lpstr> Arrangere årsmøte</vt:lpstr>
      <vt:lpstr> Drift av lokallag</vt:lpstr>
      <vt:lpstr> Økonomi</vt:lpstr>
      <vt:lpstr> Økonomi</vt:lpstr>
      <vt:lpstr> Politikkutvikling</vt:lpstr>
      <vt:lpstr> Politikkutvikling</vt:lpstr>
      <vt:lpstr> Informasjonsarbeid</vt:lpstr>
      <vt:lpstr> Skolering</vt:lpstr>
      <vt:lpstr> Skolering</vt:lpstr>
      <vt:lpstr> Hvorfor medlemspleie?</vt:lpstr>
      <vt:lpstr> Medlemspleie</vt:lpstr>
      <vt:lpstr> Listestilling</vt:lpstr>
      <vt:lpstr>Lokallaget og kommunestyregruppa</vt:lpstr>
      <vt:lpstr>Andre oppgaver?</vt:lpstr>
      <vt:lpstr>MÅ oppgavene oppsummert</vt:lpstr>
      <vt:lpstr>Verktøy for effektivt partiarbeid</vt:lpstr>
      <vt:lpstr>Verktøy for effektivt partiarbeid II</vt:lpstr>
      <vt:lpstr>Medlemsregisteret</vt:lpstr>
      <vt:lpstr>Medlemsregisteret</vt:lpstr>
      <vt:lpstr>Medlemsregisteret</vt:lpstr>
      <vt:lpstr>Medlemsregisteret</vt:lpstr>
      <vt:lpstr>Medlemsregisteret</vt:lpstr>
      <vt:lpstr>Oppgave</vt:lpstr>
      <vt:lpstr>Årshjul</vt:lpstr>
      <vt:lpstr>Årshjul</vt:lpstr>
      <vt:lpstr>Årshjul</vt:lpstr>
      <vt:lpstr>Årshjul</vt:lpstr>
      <vt:lpstr>Årshjul</vt:lpstr>
      <vt:lpstr>Årshjul</vt:lpstr>
      <vt:lpstr>Årshjul</vt:lpstr>
      <vt:lpstr>Årshjul</vt:lpstr>
      <vt:lpstr>Årshjul</vt:lpstr>
      <vt:lpstr>Årshjul</vt:lpstr>
      <vt:lpstr>Årshjul</vt:lpstr>
      <vt:lpstr>Årshjul</vt:lpstr>
    </vt:vector>
  </TitlesOfParts>
  <Company>VHO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Hans Andreas Starheim</dc:creator>
  <cp:lastModifiedBy>Per Martin Berg</cp:lastModifiedBy>
  <cp:revision>90</cp:revision>
  <dcterms:created xsi:type="dcterms:W3CDTF">2015-01-22T12:12:09Z</dcterms:created>
  <dcterms:modified xsi:type="dcterms:W3CDTF">2016-01-29T18:19:09Z</dcterms:modified>
</cp:coreProperties>
</file>